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3" roundtripDataSignature="AMtx7mgwfI0xxocNVrzb4jTg5WIqij1h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customschemas.google.com/relationships/presentationmetadata" Target="metadata"/><Relationship Id="rId72" Type="http://schemas.openxmlformats.org/officeDocument/2006/relationships/slide" Target="slides/slide68.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b70098244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2b7009824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b70098244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2b70098244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6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7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7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7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7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7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6"/>
          <p:cNvSpPr/>
          <p:nvPr>
            <p:ph idx="2" type="pic"/>
          </p:nvPr>
        </p:nvSpPr>
        <p:spPr>
          <a:xfrm>
            <a:off x="5183188" y="987425"/>
            <a:ext cx="6172200" cy="4873625"/>
          </a:xfrm>
          <a:prstGeom prst="rect">
            <a:avLst/>
          </a:prstGeom>
          <a:noFill/>
          <a:ln>
            <a:noFill/>
          </a:ln>
        </p:spPr>
      </p:sp>
      <p:sp>
        <p:nvSpPr>
          <p:cNvPr id="68" name="Google Shape;68;p7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hyperlink" Target="https://www.vmware.com/es/topics/glossary/content/virtual-desktops.html" TargetMode="External"/><Relationship Id="rId5" Type="http://schemas.openxmlformats.org/officeDocument/2006/relationships/hyperlink" Target="https://www.vmware.com/es/topics/glossary/content/virtual-desktops.html" TargetMode="External"/><Relationship Id="rId6" Type="http://schemas.openxmlformats.org/officeDocument/2006/relationships/hyperlink" Target="https://support.microsoft.com/es-es/windows/varios-escritorios-en-windows-36f52e38-5b4a-557b-2ff9-e1a60c97643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jp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9.jp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s-ES"/>
              <a:t>UD 9 </a:t>
            </a:r>
            <a:br>
              <a:rPr lang="es-ES"/>
            </a:br>
            <a:r>
              <a:rPr lang="es-ES"/>
              <a:t>Gestión de archivos, directorios y dispositivos en Windows</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s-ES"/>
              <a:t>SISTEMAS INFORMÁTICOS</a:t>
            </a:r>
            <a:endParaRPr/>
          </a:p>
          <a:p>
            <a:pPr indent="0" lvl="0" marL="0" rtl="0" algn="ctr">
              <a:lnSpc>
                <a:spcPct val="90000"/>
              </a:lnSpc>
              <a:spcBef>
                <a:spcPts val="1000"/>
              </a:spcBef>
              <a:spcAft>
                <a:spcPts val="0"/>
              </a:spcAft>
              <a:buClr>
                <a:schemeClr val="dk1"/>
              </a:buClr>
              <a:buSzPts val="2400"/>
              <a:buNone/>
            </a:pPr>
            <a:r>
              <a:rPr b="1" lang="es-ES"/>
              <a:t>Técnico de Grado Superior Desarrollo de Aplicaciones Web</a:t>
            </a:r>
            <a:endParaRPr/>
          </a:p>
          <a:p>
            <a:pPr indent="0" lvl="0" marL="0" rtl="0" algn="ctr">
              <a:lnSpc>
                <a:spcPct val="90000"/>
              </a:lnSpc>
              <a:spcBef>
                <a:spcPts val="1000"/>
              </a:spcBef>
              <a:spcAft>
                <a:spcPts val="0"/>
              </a:spcAft>
              <a:buClr>
                <a:schemeClr val="dk1"/>
              </a:buClr>
              <a:buSzPts val="2400"/>
              <a:buNone/>
            </a:pPr>
            <a:r>
              <a:rPr b="1" lang="es-ES"/>
              <a:t>2023-24</a:t>
            </a:r>
            <a:endParaRPr/>
          </a:p>
          <a:p>
            <a:pPr indent="0" lvl="0" marL="0" rtl="0" algn="ctr">
              <a:lnSpc>
                <a:spcPct val="90000"/>
              </a:lnSpc>
              <a:spcBef>
                <a:spcPts val="1000"/>
              </a:spcBef>
              <a:spcAft>
                <a:spcPts val="0"/>
              </a:spcAft>
              <a:buClr>
                <a:schemeClr val="dk1"/>
              </a:buClr>
              <a:buSzPts val="2400"/>
              <a:buNone/>
            </a:pPr>
            <a:r>
              <a:t/>
            </a:r>
            <a:endParaRPr/>
          </a:p>
        </p:txBody>
      </p:sp>
      <p:pic>
        <p:nvPicPr>
          <p:cNvPr id="90" name="Google Shape;90;p1"/>
          <p:cNvPicPr preferRelativeResize="0"/>
          <p:nvPr/>
        </p:nvPicPr>
        <p:blipFill rotWithShape="1">
          <a:blip r:embed="rId3">
            <a:alphaModFix/>
          </a:blip>
          <a:srcRect b="0" l="0" r="0" t="0"/>
          <a:stretch/>
        </p:blipFill>
        <p:spPr>
          <a:xfrm>
            <a:off x="637222" y="5349875"/>
            <a:ext cx="2047875" cy="628650"/>
          </a:xfrm>
          <a:prstGeom prst="rect">
            <a:avLst/>
          </a:prstGeom>
          <a:noFill/>
          <a:ln>
            <a:noFill/>
          </a:ln>
        </p:spPr>
      </p:pic>
      <p:sp>
        <p:nvSpPr>
          <p:cNvPr id="91" name="Google Shape;91;p1"/>
          <p:cNvSpPr txBox="1"/>
          <p:nvPr/>
        </p:nvSpPr>
        <p:spPr>
          <a:xfrm>
            <a:off x="5303520" y="5349875"/>
            <a:ext cx="611733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ES" sz="1800" u="none" cap="none" strike="noStrike">
                <a:solidFill>
                  <a:schemeClr val="dk1"/>
                </a:solidFill>
                <a:latin typeface="Calibri"/>
                <a:ea typeface="Calibri"/>
                <a:cs typeface="Calibri"/>
                <a:sym typeface="Calibri"/>
              </a:rPr>
              <a:t>J. Mario Rodríguez</a:t>
            </a:r>
            <a:endParaRPr/>
          </a:p>
          <a:p>
            <a:pPr indent="0" lvl="0" marL="0" marR="0" rtl="0" algn="r">
              <a:spcBef>
                <a:spcPts val="0"/>
              </a:spcBef>
              <a:spcAft>
                <a:spcPts val="0"/>
              </a:spcAft>
              <a:buNone/>
            </a:pPr>
            <a:r>
              <a:rPr b="0" i="0" lang="es-ES" sz="1800" u="none" cap="none" strike="noStrike">
                <a:solidFill>
                  <a:schemeClr val="dk1"/>
                </a:solidFill>
                <a:latin typeface="Calibri"/>
                <a:ea typeface="Calibri"/>
                <a:cs typeface="Calibri"/>
                <a:sym typeface="Calibri"/>
              </a:rPr>
              <a:t>jrodper183e@g.educaand.es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Novedades en Windows 11</a:t>
            </a:r>
            <a:endParaRPr/>
          </a:p>
        </p:txBody>
      </p:sp>
      <p:pic>
        <p:nvPicPr>
          <p:cNvPr id="160" name="Google Shape;160;p10"/>
          <p:cNvPicPr preferRelativeResize="0"/>
          <p:nvPr>
            <p:ph idx="1" type="body"/>
          </p:nvPr>
        </p:nvPicPr>
        <p:blipFill rotWithShape="1">
          <a:blip r:embed="rId3">
            <a:alphaModFix/>
          </a:blip>
          <a:srcRect b="0" l="0" r="0" t="0"/>
          <a:stretch/>
        </p:blipFill>
        <p:spPr>
          <a:xfrm>
            <a:off x="7657981" y="874392"/>
            <a:ext cx="2324219" cy="1352620"/>
          </a:xfrm>
          <a:prstGeom prst="rect">
            <a:avLst/>
          </a:prstGeom>
          <a:noFill/>
          <a:ln>
            <a:noFill/>
          </a:ln>
        </p:spPr>
      </p:pic>
      <p:sp>
        <p:nvSpPr>
          <p:cNvPr id="161" name="Google Shape;16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62" name="Google Shape;162;p10"/>
          <p:cNvPicPr preferRelativeResize="0"/>
          <p:nvPr/>
        </p:nvPicPr>
        <p:blipFill rotWithShape="1">
          <a:blip r:embed="rId4">
            <a:alphaModFix/>
          </a:blip>
          <a:srcRect b="0" l="0" r="0" t="0"/>
          <a:stretch/>
        </p:blipFill>
        <p:spPr>
          <a:xfrm>
            <a:off x="402717" y="1465263"/>
            <a:ext cx="5244380" cy="5027612"/>
          </a:xfrm>
          <a:prstGeom prst="rect">
            <a:avLst/>
          </a:prstGeom>
          <a:noFill/>
          <a:ln>
            <a:noFill/>
          </a:ln>
        </p:spPr>
      </p:pic>
      <p:pic>
        <p:nvPicPr>
          <p:cNvPr id="163" name="Google Shape;163;p10"/>
          <p:cNvPicPr preferRelativeResize="0"/>
          <p:nvPr/>
        </p:nvPicPr>
        <p:blipFill rotWithShape="1">
          <a:blip r:embed="rId5">
            <a:alphaModFix/>
          </a:blip>
          <a:srcRect b="0" l="0" r="0" t="0"/>
          <a:stretch/>
        </p:blipFill>
        <p:spPr>
          <a:xfrm>
            <a:off x="5634905" y="2324036"/>
            <a:ext cx="6496957" cy="933580"/>
          </a:xfrm>
          <a:prstGeom prst="rect">
            <a:avLst/>
          </a:prstGeom>
          <a:noFill/>
          <a:ln>
            <a:noFill/>
          </a:ln>
        </p:spPr>
      </p:pic>
      <p:pic>
        <p:nvPicPr>
          <p:cNvPr id="164" name="Google Shape;164;p10"/>
          <p:cNvPicPr preferRelativeResize="0"/>
          <p:nvPr/>
        </p:nvPicPr>
        <p:blipFill rotWithShape="1">
          <a:blip r:embed="rId6">
            <a:alphaModFix/>
          </a:blip>
          <a:srcRect b="0" l="0" r="0" t="0"/>
          <a:stretch/>
        </p:blipFill>
        <p:spPr>
          <a:xfrm>
            <a:off x="7736692" y="3354640"/>
            <a:ext cx="2305575" cy="387438"/>
          </a:xfrm>
          <a:prstGeom prst="rect">
            <a:avLst/>
          </a:prstGeom>
          <a:noFill/>
          <a:ln>
            <a:noFill/>
          </a:ln>
        </p:spPr>
      </p:pic>
      <p:pic>
        <p:nvPicPr>
          <p:cNvPr id="165" name="Google Shape;165;p10"/>
          <p:cNvPicPr preferRelativeResize="0"/>
          <p:nvPr/>
        </p:nvPicPr>
        <p:blipFill rotWithShape="1">
          <a:blip r:embed="rId7">
            <a:alphaModFix/>
          </a:blip>
          <a:srcRect b="0" l="0" r="0" t="0"/>
          <a:stretch/>
        </p:blipFill>
        <p:spPr>
          <a:xfrm>
            <a:off x="6662577" y="3966208"/>
            <a:ext cx="5029902" cy="23148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Documentación</a:t>
            </a:r>
            <a:endParaRPr/>
          </a:p>
        </p:txBody>
      </p:sp>
      <p:sp>
        <p:nvSpPr>
          <p:cNvPr id="171" name="Google Shape;17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72" name="Google Shape;172;p11"/>
          <p:cNvPicPr preferRelativeResize="0"/>
          <p:nvPr/>
        </p:nvPicPr>
        <p:blipFill rotWithShape="1">
          <a:blip r:embed="rId3">
            <a:alphaModFix/>
          </a:blip>
          <a:srcRect b="7933" l="0" r="0" t="0"/>
          <a:stretch/>
        </p:blipFill>
        <p:spPr>
          <a:xfrm>
            <a:off x="5277790" y="299721"/>
            <a:ext cx="6665620" cy="58831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 para desarrolladores</a:t>
            </a:r>
            <a:endParaRPr/>
          </a:p>
        </p:txBody>
      </p:sp>
      <p:pic>
        <p:nvPicPr>
          <p:cNvPr id="178" name="Google Shape;178;p12"/>
          <p:cNvPicPr preferRelativeResize="0"/>
          <p:nvPr>
            <p:ph idx="1" type="body"/>
          </p:nvPr>
        </p:nvPicPr>
        <p:blipFill rotWithShape="1">
          <a:blip r:embed="rId3">
            <a:alphaModFix/>
          </a:blip>
          <a:srcRect b="0" l="0" r="0" t="0"/>
          <a:stretch/>
        </p:blipFill>
        <p:spPr>
          <a:xfrm>
            <a:off x="581781" y="1690688"/>
            <a:ext cx="5169795" cy="3297401"/>
          </a:xfrm>
          <a:prstGeom prst="rect">
            <a:avLst/>
          </a:prstGeom>
          <a:noFill/>
          <a:ln>
            <a:noFill/>
          </a:ln>
        </p:spPr>
      </p:pic>
      <p:sp>
        <p:nvSpPr>
          <p:cNvPr id="179" name="Google Shape;1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80" name="Google Shape;180;p12"/>
          <p:cNvPicPr preferRelativeResize="0"/>
          <p:nvPr/>
        </p:nvPicPr>
        <p:blipFill rotWithShape="1">
          <a:blip r:embed="rId4">
            <a:alphaModFix/>
          </a:blip>
          <a:srcRect b="0" l="0" r="0" t="0"/>
          <a:stretch/>
        </p:blipFill>
        <p:spPr>
          <a:xfrm>
            <a:off x="6184007" y="1690688"/>
            <a:ext cx="5169793" cy="3297401"/>
          </a:xfrm>
          <a:prstGeom prst="rect">
            <a:avLst/>
          </a:prstGeom>
          <a:noFill/>
          <a:ln>
            <a:noFill/>
          </a:ln>
        </p:spPr>
      </p:pic>
      <p:sp>
        <p:nvSpPr>
          <p:cNvPr id="181" name="Google Shape;181;p12"/>
          <p:cNvSpPr txBox="1"/>
          <p:nvPr/>
        </p:nvSpPr>
        <p:spPr>
          <a:xfrm>
            <a:off x="182880" y="6492875"/>
            <a:ext cx="42563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https://learn.microsoft.com/es-es/windows/dev-home/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Tecla Windows 1</a:t>
            </a:r>
            <a:endParaRPr/>
          </a:p>
        </p:txBody>
      </p:sp>
      <p:sp>
        <p:nvSpPr>
          <p:cNvPr id="187" name="Google Shape;187;p13"/>
          <p:cNvSpPr txBox="1"/>
          <p:nvPr>
            <p:ph idx="1" type="body"/>
          </p:nvPr>
        </p:nvSpPr>
        <p:spPr>
          <a:xfrm>
            <a:off x="536448" y="1561719"/>
            <a:ext cx="10515600" cy="479463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600"/>
              <a:buFont typeface="Arial"/>
              <a:buChar char="•"/>
            </a:pPr>
            <a:r>
              <a:rPr b="1" lang="es-ES" sz="1600"/>
              <a:t>Windows + A</a:t>
            </a:r>
            <a:r>
              <a:rPr lang="es-ES" sz="1600"/>
              <a:t>: Abre el panel de ajustes rápidos para ver opciones de volumen, Bluetooth, brillo, etc.</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C</a:t>
            </a:r>
            <a:r>
              <a:rPr lang="es-ES" sz="1600"/>
              <a:t>: Abre la aplicación de chat de Microsoft Teams desde la barra de tareas.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E</a:t>
            </a:r>
            <a:r>
              <a:rPr lang="es-ES" sz="1600"/>
              <a:t>: Lanza el explorador de archivos.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H</a:t>
            </a:r>
            <a:r>
              <a:rPr lang="es-ES" sz="1600"/>
              <a:t>: Muestra la herramienta de dictado para transcribir de voz a texto.</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I</a:t>
            </a:r>
            <a:r>
              <a:rPr lang="es-ES" sz="1600"/>
              <a:t>: Descubre el panel de configuración.</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K</a:t>
            </a:r>
            <a:r>
              <a:rPr lang="es-ES" sz="1600"/>
              <a:t>: Enseña el panel de conexión a otros dispositivos a través de casting.</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N</a:t>
            </a:r>
            <a:r>
              <a:rPr lang="es-ES" sz="1600"/>
              <a:t>: Se extiende el panel de notificaciones y calendario.</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Q o Windows + S</a:t>
            </a:r>
            <a:r>
              <a:rPr lang="es-ES" sz="1600"/>
              <a:t>: Abre el buscador desde el menú de inicio.</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W</a:t>
            </a:r>
            <a:r>
              <a:rPr lang="es-ES" sz="1600"/>
              <a:t>: Abre el panel de widgets.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X</a:t>
            </a:r>
            <a:r>
              <a:rPr lang="es-ES" sz="1600"/>
              <a:t>: Inicia el menú contextual del botón de inicio.</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Z</a:t>
            </a:r>
            <a:r>
              <a:rPr lang="es-ES" sz="1600"/>
              <a:t>: Se despliega el panel de grupo de instantáneas para organizar las ventanas de aplicaciones y multitarea.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Flecha direccional (arriba)</a:t>
            </a:r>
            <a:r>
              <a:rPr lang="es-ES" sz="1600"/>
              <a:t>: Coloca una ventana activa en la mitad superior de la pantalla.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Flecha direccional (abajo)</a:t>
            </a:r>
            <a:r>
              <a:rPr lang="es-ES" sz="1600"/>
              <a:t>: Distribuye una ventana activa en la mitad inferior de la pantalla.</a:t>
            </a:r>
            <a:endParaRPr/>
          </a:p>
          <a:p>
            <a:pPr indent="-127000" lvl="0" marL="228600" rtl="0" algn="l">
              <a:lnSpc>
                <a:spcPct val="90000"/>
              </a:lnSpc>
              <a:spcBef>
                <a:spcPts val="1000"/>
              </a:spcBef>
              <a:spcAft>
                <a:spcPts val="0"/>
              </a:spcAft>
              <a:buClr>
                <a:schemeClr val="dk1"/>
              </a:buClr>
              <a:buSzPts val="1600"/>
              <a:buNone/>
            </a:pPr>
            <a:r>
              <a:t/>
            </a:r>
            <a:endParaRPr sz="1600"/>
          </a:p>
        </p:txBody>
      </p:sp>
      <p:sp>
        <p:nvSpPr>
          <p:cNvPr id="188" name="Google Shape;18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89" name="Google Shape;189;p13"/>
          <p:cNvPicPr preferRelativeResize="0"/>
          <p:nvPr/>
        </p:nvPicPr>
        <p:blipFill rotWithShape="1">
          <a:blip r:embed="rId3">
            <a:alphaModFix/>
          </a:blip>
          <a:srcRect b="0" l="0" r="0" t="0"/>
          <a:stretch/>
        </p:blipFill>
        <p:spPr>
          <a:xfrm>
            <a:off x="9824466" y="365125"/>
            <a:ext cx="2017014" cy="1129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Tecla Windows 2</a:t>
            </a:r>
            <a:endParaRPr/>
          </a:p>
        </p:txBody>
      </p:sp>
      <p:sp>
        <p:nvSpPr>
          <p:cNvPr id="195" name="Google Shape;195;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b="1" lang="es-ES" sz="1600"/>
              <a:t>Atajos en gestión de ventanas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Derecha</a:t>
            </a:r>
            <a:r>
              <a:rPr lang="es-ES" sz="1600"/>
              <a:t>: Coloca la ventana activa en la mitad derecha de la pantalla.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Izquierda</a:t>
            </a:r>
            <a:r>
              <a:rPr lang="es-ES" sz="1600"/>
              <a:t>: Pone la ventana activa en la mitad izquierda de la pantalla.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Shift + Izquierda o Derecha</a:t>
            </a:r>
            <a:r>
              <a:rPr lang="es-ES" sz="1600"/>
              <a:t>: Traslada la ventana activa a otro monitor.</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a:t>
            </a:r>
            <a:r>
              <a:rPr lang="es-ES" sz="1600"/>
              <a:t>: Esconde todas las ventanas.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a:t>
            </a:r>
            <a:r>
              <a:rPr lang="es-ES" sz="1600"/>
              <a:t>: Abre la ventana de emojis.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inicio</a:t>
            </a:r>
            <a:r>
              <a:rPr lang="es-ES" sz="1600"/>
              <a:t>: Minimiza todas las ventanas menos la activa.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número</a:t>
            </a:r>
            <a:r>
              <a:rPr lang="es-ES" sz="1600"/>
              <a:t>: Extiende la ventana situada situada en la posición correspondiente al número en la barra de tareas.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D</a:t>
            </a:r>
            <a:r>
              <a:rPr lang="es-ES" sz="1600"/>
              <a:t>: Reduce todas las ventanas.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L</a:t>
            </a:r>
            <a:r>
              <a:rPr lang="es-ES" sz="1600"/>
              <a:t>: Bloquea la sesión.</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M</a:t>
            </a:r>
            <a:r>
              <a:rPr lang="es-ES" sz="1600"/>
              <a:t>: Minimiza todas las ventanas.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T</a:t>
            </a:r>
            <a:r>
              <a:rPr lang="es-ES" sz="1600"/>
              <a:t>: Navega entre las ventanas de la barra de tareas.</a:t>
            </a:r>
            <a:endParaRPr/>
          </a:p>
          <a:p>
            <a:pPr indent="0" lvl="0" marL="0" rtl="0" algn="l">
              <a:lnSpc>
                <a:spcPct val="90000"/>
              </a:lnSpc>
              <a:spcBef>
                <a:spcPts val="1000"/>
              </a:spcBef>
              <a:spcAft>
                <a:spcPts val="0"/>
              </a:spcAft>
              <a:buClr>
                <a:schemeClr val="dk1"/>
              </a:buClr>
              <a:buSzPts val="1600"/>
              <a:buNone/>
            </a:pPr>
            <a:r>
              <a:t/>
            </a:r>
            <a:endParaRPr sz="1600"/>
          </a:p>
        </p:txBody>
      </p:sp>
      <p:sp>
        <p:nvSpPr>
          <p:cNvPr id="196" name="Google Shape;19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97" name="Google Shape;197;p14"/>
          <p:cNvPicPr preferRelativeResize="0"/>
          <p:nvPr/>
        </p:nvPicPr>
        <p:blipFill rotWithShape="1">
          <a:blip r:embed="rId3">
            <a:alphaModFix/>
          </a:blip>
          <a:srcRect b="0" l="0" r="0" t="0"/>
          <a:stretch/>
        </p:blipFill>
        <p:spPr>
          <a:xfrm>
            <a:off x="9824466" y="365125"/>
            <a:ext cx="2017014" cy="11295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Tecla Windows 3</a:t>
            </a:r>
            <a:endParaRPr/>
          </a:p>
        </p:txBody>
      </p:sp>
      <p:sp>
        <p:nvSpPr>
          <p:cNvPr id="203" name="Google Shape;203;p15"/>
          <p:cNvSpPr txBox="1"/>
          <p:nvPr>
            <p:ph idx="1" type="body"/>
          </p:nvPr>
        </p:nvSpPr>
        <p:spPr>
          <a:xfrm>
            <a:off x="902208" y="1494653"/>
            <a:ext cx="10515600" cy="499822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None/>
            </a:pPr>
            <a:r>
              <a:rPr b="1" lang="es-ES" sz="1600"/>
              <a:t>Otros atajos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G</a:t>
            </a:r>
            <a:r>
              <a:rPr lang="es-ES" sz="1600"/>
              <a:t>: Expande la barra de juegos.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P</a:t>
            </a:r>
            <a:r>
              <a:rPr lang="es-ES" sz="1600"/>
              <a:t>: Navega entre los modos de visualización con una segunda pantalla conectada.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R</a:t>
            </a:r>
            <a:r>
              <a:rPr lang="es-ES" sz="1600"/>
              <a:t>: Abre el cuadro de diálogo de Ejecutar.</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U</a:t>
            </a:r>
            <a:r>
              <a:rPr lang="es-ES" sz="1600"/>
              <a:t>: Entra en el Centro de accesibilidad.</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V</a:t>
            </a:r>
            <a:r>
              <a:rPr lang="es-ES" sz="1600"/>
              <a:t>: Abre el portapapeles.</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Alt + G</a:t>
            </a:r>
            <a:r>
              <a:rPr lang="es-ES" sz="1600"/>
              <a:t>: Inicia la grabación de pantalla en segundo plano.</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Alt + R</a:t>
            </a:r>
            <a:r>
              <a:rPr lang="es-ES" sz="1600"/>
              <a:t>: Para la grabación de pantalla.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Shift + S</a:t>
            </a:r>
            <a:r>
              <a:rPr lang="es-ES" sz="1600"/>
              <a:t>: Abre el menú de captura de pantalla para decidir qué área capturar.</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Imp Pant Petsis</a:t>
            </a:r>
            <a:r>
              <a:rPr lang="es-ES" sz="1600"/>
              <a:t>: Hace una captura de pantalla.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CTRL + SHIFT + B</a:t>
            </a:r>
            <a:r>
              <a:rPr lang="es-ES" sz="1600"/>
              <a:t>: Selecciona esta combinación de teclas para reiniciar el controlador gráfico.</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a:t>
            </a:r>
            <a:r>
              <a:rPr lang="es-ES" sz="1600"/>
              <a:t>: Hace zoom con la aplicación de Lupa.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a:t>
            </a:r>
            <a:r>
              <a:rPr lang="es-ES" sz="1600"/>
              <a:t>: Aleja el zoom de la aplicación de Lupa.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a:t>
            </a:r>
            <a:r>
              <a:rPr lang="es-ES" sz="1600"/>
              <a:t>: número del 1 al 0 en tu teclado, abre la aplicación que esté anclada a la barra de tareas.</a:t>
            </a:r>
            <a:endParaRPr/>
          </a:p>
        </p:txBody>
      </p:sp>
      <p:sp>
        <p:nvSpPr>
          <p:cNvPr id="204" name="Google Shape;20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05" name="Google Shape;205;p15"/>
          <p:cNvPicPr preferRelativeResize="0"/>
          <p:nvPr/>
        </p:nvPicPr>
        <p:blipFill rotWithShape="1">
          <a:blip r:embed="rId3">
            <a:alphaModFix/>
          </a:blip>
          <a:srcRect b="0" l="0" r="0" t="0"/>
          <a:stretch/>
        </p:blipFill>
        <p:spPr>
          <a:xfrm>
            <a:off x="9824466" y="365125"/>
            <a:ext cx="2017014" cy="11295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Tecla Windows 4</a:t>
            </a:r>
            <a:endParaRPr/>
          </a:p>
        </p:txBody>
      </p:sp>
      <p:sp>
        <p:nvSpPr>
          <p:cNvPr id="211" name="Google Shape;211;p16"/>
          <p:cNvSpPr txBox="1"/>
          <p:nvPr>
            <p:ph idx="1" type="body"/>
          </p:nvPr>
        </p:nvSpPr>
        <p:spPr>
          <a:xfrm>
            <a:off x="838200" y="3209543"/>
            <a:ext cx="10515600" cy="296741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b="1" lang="es-ES" sz="1600"/>
              <a:t>Atajos en gestión de escritorios virtuales</a:t>
            </a:r>
            <a:endParaRPr/>
          </a:p>
          <a:p>
            <a:pPr indent="0" lvl="0" marL="0" rtl="0" algn="l">
              <a:lnSpc>
                <a:spcPct val="90000"/>
              </a:lnSpc>
              <a:spcBef>
                <a:spcPts val="1000"/>
              </a:spcBef>
              <a:spcAft>
                <a:spcPts val="0"/>
              </a:spcAft>
              <a:buClr>
                <a:schemeClr val="dk1"/>
              </a:buClr>
              <a:buSzPts val="1600"/>
              <a:buNone/>
            </a:pPr>
            <a:r>
              <a:t/>
            </a:r>
            <a:endParaRPr b="1" sz="1600"/>
          </a:p>
          <a:p>
            <a:pPr indent="-228600" lvl="0" marL="228600" rtl="0" algn="l">
              <a:lnSpc>
                <a:spcPct val="90000"/>
              </a:lnSpc>
              <a:spcBef>
                <a:spcPts val="1000"/>
              </a:spcBef>
              <a:spcAft>
                <a:spcPts val="0"/>
              </a:spcAft>
              <a:buClr>
                <a:schemeClr val="dk1"/>
              </a:buClr>
              <a:buSzPts val="1600"/>
              <a:buFont typeface="Arial"/>
              <a:buChar char="•"/>
            </a:pPr>
            <a:r>
              <a:rPr b="1" lang="es-ES" sz="1600"/>
              <a:t>Windows + Ctrl + Izquierda</a:t>
            </a:r>
            <a:r>
              <a:rPr lang="es-ES" sz="1600"/>
              <a:t>: Te deslizas hacia el escritorio virtual de la izquierda.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Ctrl + Derecha</a:t>
            </a:r>
            <a:r>
              <a:rPr lang="es-ES" sz="1600"/>
              <a:t>: Te deslizas hacia el escritorio virtual de la derecha.</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Ctrl + D</a:t>
            </a:r>
            <a:r>
              <a:rPr lang="es-ES" sz="1600"/>
              <a:t>: Se crea un nuevo escritorio virtual.</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Ctrl + F4</a:t>
            </a:r>
            <a:r>
              <a:rPr lang="es-ES" sz="1600"/>
              <a:t>: Cierra el escritorio virtual activo.</a:t>
            </a:r>
            <a:endParaRPr/>
          </a:p>
          <a:p>
            <a:pPr indent="-228600" lvl="0" marL="228600" rtl="0" algn="l">
              <a:lnSpc>
                <a:spcPct val="90000"/>
              </a:lnSpc>
              <a:spcBef>
                <a:spcPts val="1000"/>
              </a:spcBef>
              <a:spcAft>
                <a:spcPts val="0"/>
              </a:spcAft>
              <a:buClr>
                <a:schemeClr val="dk1"/>
              </a:buClr>
              <a:buSzPts val="1600"/>
              <a:buFont typeface="Arial"/>
              <a:buChar char="•"/>
            </a:pPr>
            <a:r>
              <a:rPr b="1" lang="es-ES" sz="1600"/>
              <a:t>Windows + Tab</a:t>
            </a:r>
            <a:r>
              <a:rPr lang="es-ES" sz="1600"/>
              <a:t>: Muestra la vista de tus escritorios virtuales actuales.</a:t>
            </a:r>
            <a:endParaRPr/>
          </a:p>
          <a:p>
            <a:pPr indent="0" lvl="0" marL="0" rtl="0" algn="l">
              <a:lnSpc>
                <a:spcPct val="90000"/>
              </a:lnSpc>
              <a:spcBef>
                <a:spcPts val="1000"/>
              </a:spcBef>
              <a:spcAft>
                <a:spcPts val="0"/>
              </a:spcAft>
              <a:buClr>
                <a:schemeClr val="dk1"/>
              </a:buClr>
              <a:buSzPts val="1600"/>
              <a:buNone/>
            </a:pPr>
            <a:r>
              <a:t/>
            </a:r>
            <a:endParaRPr sz="1600"/>
          </a:p>
        </p:txBody>
      </p:sp>
      <p:sp>
        <p:nvSpPr>
          <p:cNvPr id="212" name="Google Shape;21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13" name="Google Shape;213;p16"/>
          <p:cNvPicPr preferRelativeResize="0"/>
          <p:nvPr/>
        </p:nvPicPr>
        <p:blipFill rotWithShape="1">
          <a:blip r:embed="rId3">
            <a:alphaModFix/>
          </a:blip>
          <a:srcRect b="0" l="0" r="0" t="0"/>
          <a:stretch/>
        </p:blipFill>
        <p:spPr>
          <a:xfrm>
            <a:off x="9824466" y="365125"/>
            <a:ext cx="2017014" cy="1129528"/>
          </a:xfrm>
          <a:prstGeom prst="rect">
            <a:avLst/>
          </a:prstGeom>
          <a:noFill/>
          <a:ln>
            <a:noFill/>
          </a:ln>
        </p:spPr>
      </p:pic>
      <p:sp>
        <p:nvSpPr>
          <p:cNvPr id="214" name="Google Shape;214;p16"/>
          <p:cNvSpPr txBox="1"/>
          <p:nvPr/>
        </p:nvSpPr>
        <p:spPr>
          <a:xfrm>
            <a:off x="0" y="6528816"/>
            <a:ext cx="1045055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Calibri"/>
                <a:ea typeface="Calibri"/>
                <a:cs typeface="Calibri"/>
                <a:sym typeface="Calibri"/>
              </a:rPr>
              <a:t>https://www.20minutos.es/tecnologia/moviles-dispositivos/todo-lo-que-puede-hacer-la-tecla-windows-del-teclado-de-tu-pc-y-que-hasta-ahora-no-sabias-5089787/</a:t>
            </a:r>
            <a:endParaRPr/>
          </a:p>
        </p:txBody>
      </p:sp>
      <p:sp>
        <p:nvSpPr>
          <p:cNvPr id="215" name="Google Shape;215;p16"/>
          <p:cNvSpPr/>
          <p:nvPr/>
        </p:nvSpPr>
        <p:spPr>
          <a:xfrm>
            <a:off x="5020056" y="1225296"/>
            <a:ext cx="4316730" cy="1737360"/>
          </a:xfrm>
          <a:prstGeom prst="wedgeRoundRectCallout">
            <a:avLst>
              <a:gd fmla="val -76215" name="adj1"/>
              <a:gd fmla="val 66313" name="adj2"/>
              <a:gd fmla="val 16667" name="adj3"/>
            </a:avLst>
          </a:prstGeom>
          <a:solidFill>
            <a:schemeClr val="accent4"/>
          </a:solidFill>
          <a:ln cap="flat" cmpd="sng" w="12700">
            <a:solidFill>
              <a:srgbClr val="6B5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OJO, “escritorios virtuales” es algo ambiguo.</a:t>
            </a:r>
            <a:endParaRPr/>
          </a:p>
          <a:p>
            <a:pPr indent="0" lvl="0" marL="0" marR="0" rtl="0" algn="ctr">
              <a:spcBef>
                <a:spcPts val="0"/>
              </a:spcBef>
              <a:spcAft>
                <a:spcPts val="0"/>
              </a:spcAft>
              <a:buNone/>
            </a:pPr>
            <a:r>
              <a:rPr lang="es-ES" sz="1800">
                <a:solidFill>
                  <a:schemeClr val="lt1"/>
                </a:solidFill>
                <a:latin typeface="Calibri"/>
                <a:ea typeface="Calibri"/>
                <a:cs typeface="Calibri"/>
                <a:sym typeface="Calibri"/>
              </a:rPr>
              <a:t>No es lo mismo </a:t>
            </a:r>
            <a:r>
              <a:rPr lang="es-ES" sz="1800" u="sng">
                <a:solidFill>
                  <a:schemeClr val="lt1"/>
                </a:solidFill>
                <a:latin typeface="Calibri"/>
                <a:ea typeface="Calibri"/>
                <a:cs typeface="Calibri"/>
                <a:sym typeface="Calibri"/>
                <a:hlinkClick r:id="rId4">
                  <a:extLst>
                    <a:ext uri="{A12FA001-AC4F-418D-AE19-62706E023703}">
                      <ahyp:hlinkClr val="tx"/>
                    </a:ext>
                  </a:extLst>
                </a:hlinkClick>
              </a:rPr>
              <a:t>esto (vmware)</a:t>
            </a:r>
            <a:br>
              <a:rPr lang="es-ES" sz="1800" u="sng">
                <a:solidFill>
                  <a:schemeClr val="lt1"/>
                </a:solidFill>
                <a:latin typeface="Calibri"/>
                <a:ea typeface="Calibri"/>
                <a:cs typeface="Calibri"/>
                <a:sym typeface="Calibri"/>
                <a:hlinkClick r:id="rId5">
                  <a:extLst>
                    <a:ext uri="{A12FA001-AC4F-418D-AE19-62706E023703}">
                      <ahyp:hlinkClr val="tx"/>
                    </a:ext>
                  </a:extLst>
                </a:hlinkClick>
              </a:rPr>
            </a:br>
            <a:r>
              <a:rPr lang="es-ES" sz="1800">
                <a:solidFill>
                  <a:schemeClr val="lt1"/>
                </a:solidFill>
                <a:latin typeface="Calibri"/>
                <a:ea typeface="Calibri"/>
                <a:cs typeface="Calibri"/>
                <a:sym typeface="Calibri"/>
              </a:rPr>
              <a:t>que esto (</a:t>
            </a:r>
            <a:r>
              <a:rPr lang="es-ES" sz="1800" u="sng">
                <a:solidFill>
                  <a:schemeClr val="lt1"/>
                </a:solidFill>
                <a:latin typeface="Calibri"/>
                <a:ea typeface="Calibri"/>
                <a:cs typeface="Calibri"/>
                <a:sym typeface="Calibri"/>
                <a:hlinkClick r:id="rId6">
                  <a:extLst>
                    <a:ext uri="{A12FA001-AC4F-418D-AE19-62706E023703}">
                      <ahyp:hlinkClr val="tx"/>
                    </a:ext>
                  </a:extLst>
                </a:hlinkClick>
              </a:rPr>
              <a:t> MSWindows</a:t>
            </a:r>
            <a:r>
              <a:rPr lang="es-ES" sz="1800">
                <a:solidFill>
                  <a:schemeClr val="lt1"/>
                </a:solidFill>
                <a:latin typeface="Calibri"/>
                <a:ea typeface="Calibri"/>
                <a:cs typeface="Calibri"/>
                <a:sym typeface="Calibri"/>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en Windows</a:t>
            </a:r>
            <a:endParaRPr/>
          </a:p>
        </p:txBody>
      </p:sp>
      <p:sp>
        <p:nvSpPr>
          <p:cNvPr id="221" name="Google Shape;22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22" name="Google Shape;222;p17"/>
          <p:cNvPicPr preferRelativeResize="0"/>
          <p:nvPr/>
        </p:nvPicPr>
        <p:blipFill rotWithShape="1">
          <a:blip r:embed="rId3">
            <a:alphaModFix/>
          </a:blip>
          <a:srcRect b="0" l="0" r="0" t="0"/>
          <a:stretch/>
        </p:blipFill>
        <p:spPr>
          <a:xfrm>
            <a:off x="3047238" y="1524952"/>
            <a:ext cx="5676900" cy="2162175"/>
          </a:xfrm>
          <a:prstGeom prst="rect">
            <a:avLst/>
          </a:prstGeom>
          <a:noFill/>
          <a:ln>
            <a:noFill/>
          </a:ln>
        </p:spPr>
      </p:pic>
      <p:sp>
        <p:nvSpPr>
          <p:cNvPr id="223" name="Google Shape;223;p17"/>
          <p:cNvSpPr txBox="1"/>
          <p:nvPr/>
        </p:nvSpPr>
        <p:spPr>
          <a:xfrm>
            <a:off x="1146722" y="3813048"/>
            <a:ext cx="10207078"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NTFS (New Technology File System) es el sistema de archivos predeterminado utilizado por los sistemas operativos Windows desde Windows NT. </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Se diseñó para superar las limitaciones del sistema de archivos FAT. Una de sus características clave es la </a:t>
            </a:r>
            <a:r>
              <a:rPr b="1" lang="es-ES" sz="1800">
                <a:solidFill>
                  <a:schemeClr val="dk1"/>
                </a:solidFill>
                <a:latin typeface="Calibri"/>
                <a:ea typeface="Calibri"/>
                <a:cs typeface="Calibri"/>
                <a:sym typeface="Calibri"/>
              </a:rPr>
              <a:t>capacidad de asignar permisos de acceso a archivos y carpetas</a:t>
            </a:r>
            <a:r>
              <a:rPr lang="es-ES" sz="1800">
                <a:solidFill>
                  <a:schemeClr val="dk1"/>
                </a:solidFill>
                <a:latin typeface="Calibri"/>
                <a:ea typeface="Calibri"/>
                <a:cs typeface="Calibri"/>
                <a:sym typeface="Calibri"/>
              </a:rPr>
              <a:t>, lo que permite un control detallado sobre quién puede leer, escribir o ejecutar determinados archivos.</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NTFS admite características como compresión de archivos, encriptación de archivos y la capacidad de crear "puntos de restauración" para facilitar la recuperación del sistema en caso de fallos. </a:t>
            </a:r>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También tiene un sistema de diario que registra los cambios realizados en los archivos, lo que facilita la recuperación en caso de errores o fallos del sistema.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29" name="Google Shape;229;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30" name="Google Shape;23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31" name="Google Shape;231;p18"/>
          <p:cNvPicPr preferRelativeResize="0"/>
          <p:nvPr/>
        </p:nvPicPr>
        <p:blipFill rotWithShape="1">
          <a:blip r:embed="rId3">
            <a:alphaModFix/>
          </a:blip>
          <a:srcRect b="0" l="0" r="0" t="0"/>
          <a:stretch/>
        </p:blipFill>
        <p:spPr>
          <a:xfrm>
            <a:off x="1915236" y="118767"/>
            <a:ext cx="8361527" cy="66204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37" name="Google Shape;23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38" name="Google Shape;238;p19"/>
          <p:cNvPicPr preferRelativeResize="0"/>
          <p:nvPr/>
        </p:nvPicPr>
        <p:blipFill rotWithShape="1">
          <a:blip r:embed="rId3">
            <a:alphaModFix/>
          </a:blip>
          <a:srcRect b="0" l="0" r="0" t="0"/>
          <a:stretch/>
        </p:blipFill>
        <p:spPr>
          <a:xfrm>
            <a:off x="223456" y="149352"/>
            <a:ext cx="6734175" cy="3962400"/>
          </a:xfrm>
          <a:prstGeom prst="rect">
            <a:avLst/>
          </a:prstGeom>
          <a:noFill/>
          <a:ln>
            <a:noFill/>
          </a:ln>
        </p:spPr>
      </p:pic>
      <p:pic>
        <p:nvPicPr>
          <p:cNvPr id="239" name="Google Shape;239;p19"/>
          <p:cNvPicPr preferRelativeResize="0"/>
          <p:nvPr>
            <p:ph idx="1" type="body"/>
          </p:nvPr>
        </p:nvPicPr>
        <p:blipFill rotWithShape="1">
          <a:blip r:embed="rId4">
            <a:alphaModFix/>
          </a:blip>
          <a:srcRect b="0" l="0" r="0" t="0"/>
          <a:stretch/>
        </p:blipFill>
        <p:spPr>
          <a:xfrm>
            <a:off x="5065585" y="1937544"/>
            <a:ext cx="6486525" cy="4171950"/>
          </a:xfrm>
          <a:prstGeom prst="rect">
            <a:avLst/>
          </a:prstGeom>
          <a:noFill/>
          <a:ln>
            <a:noFill/>
          </a:ln>
        </p:spPr>
      </p:pic>
      <p:sp>
        <p:nvSpPr>
          <p:cNvPr id="240" name="Google Shape;240;p19"/>
          <p:cNvSpPr txBox="1"/>
          <p:nvPr/>
        </p:nvSpPr>
        <p:spPr>
          <a:xfrm>
            <a:off x="223456" y="6538912"/>
            <a:ext cx="72853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https://learn.microsoft.com/en-us/windows-server/administration/windows-commands/diskpart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Objetivos</a:t>
            </a:r>
            <a:endParaRPr/>
          </a:p>
        </p:txBody>
      </p:sp>
      <p:sp>
        <p:nvSpPr>
          <p:cNvPr id="97" name="Google Shape;9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342900" rtl="0" algn="just">
              <a:lnSpc>
                <a:spcPct val="90000"/>
              </a:lnSpc>
              <a:spcBef>
                <a:spcPts val="0"/>
              </a:spcBef>
              <a:spcAft>
                <a:spcPts val="0"/>
              </a:spcAft>
              <a:buClr>
                <a:schemeClr val="dk1"/>
              </a:buClr>
              <a:buSzPts val="1800"/>
              <a:buFont typeface="Arial"/>
              <a:buChar char="-"/>
            </a:pPr>
            <a:r>
              <a:rPr lang="es-ES" sz="1800">
                <a:latin typeface="Arial"/>
                <a:ea typeface="Arial"/>
                <a:cs typeface="Arial"/>
                <a:sym typeface="Arial"/>
              </a:rPr>
              <a:t>Introducción al almacenamiento en Windows 10/11</a:t>
            </a:r>
            <a:endParaRPr/>
          </a:p>
          <a:p>
            <a:pPr indent="-342900" lvl="0" marL="342900" rtl="0" algn="just">
              <a:lnSpc>
                <a:spcPct val="90000"/>
              </a:lnSpc>
              <a:spcBef>
                <a:spcPts val="1800"/>
              </a:spcBef>
              <a:spcAft>
                <a:spcPts val="0"/>
              </a:spcAft>
              <a:buClr>
                <a:schemeClr val="dk1"/>
              </a:buClr>
              <a:buSzPts val="1800"/>
              <a:buFont typeface="Arial"/>
              <a:buChar char="-"/>
            </a:pPr>
            <a:r>
              <a:rPr lang="es-ES" sz="1800">
                <a:latin typeface="Arial"/>
                <a:ea typeface="Arial"/>
                <a:cs typeface="Arial"/>
                <a:sym typeface="Arial"/>
              </a:rPr>
              <a:t>Gestión de discos y cuotas</a:t>
            </a:r>
            <a:endParaRPr/>
          </a:p>
          <a:p>
            <a:pPr indent="-342900" lvl="0" marL="342900" rtl="0" algn="just">
              <a:lnSpc>
                <a:spcPct val="90000"/>
              </a:lnSpc>
              <a:spcBef>
                <a:spcPts val="1800"/>
              </a:spcBef>
              <a:spcAft>
                <a:spcPts val="0"/>
              </a:spcAft>
              <a:buClr>
                <a:schemeClr val="dk1"/>
              </a:buClr>
              <a:buSzPts val="1800"/>
              <a:buFont typeface="Arial"/>
              <a:buChar char="-"/>
            </a:pPr>
            <a:r>
              <a:rPr lang="es-ES" sz="1800">
                <a:latin typeface="Arial"/>
                <a:ea typeface="Arial"/>
                <a:cs typeface="Arial"/>
                <a:sym typeface="Arial"/>
              </a:rPr>
              <a:t>El explorador de archivos. Bibliotecas. Búsquedas de archivos</a:t>
            </a:r>
            <a:endParaRPr/>
          </a:p>
          <a:p>
            <a:pPr indent="-342900" lvl="0" marL="342900" rtl="0" algn="just">
              <a:lnSpc>
                <a:spcPct val="90000"/>
              </a:lnSpc>
              <a:spcBef>
                <a:spcPts val="1800"/>
              </a:spcBef>
              <a:spcAft>
                <a:spcPts val="0"/>
              </a:spcAft>
              <a:buClr>
                <a:schemeClr val="dk1"/>
              </a:buClr>
              <a:buSzPts val="1800"/>
              <a:buFont typeface="Arial"/>
              <a:buChar char="-"/>
            </a:pPr>
            <a:r>
              <a:rPr lang="es-ES" sz="1800">
                <a:latin typeface="Arial"/>
                <a:ea typeface="Arial"/>
                <a:cs typeface="Arial"/>
                <a:sym typeface="Arial"/>
              </a:rPr>
              <a:t>Papelera de reciclaje</a:t>
            </a:r>
            <a:endParaRPr/>
          </a:p>
          <a:p>
            <a:pPr indent="-342900" lvl="0" marL="342900" rtl="0" algn="just">
              <a:lnSpc>
                <a:spcPct val="90000"/>
              </a:lnSpc>
              <a:spcBef>
                <a:spcPts val="1800"/>
              </a:spcBef>
              <a:spcAft>
                <a:spcPts val="0"/>
              </a:spcAft>
              <a:buClr>
                <a:schemeClr val="dk1"/>
              </a:buClr>
              <a:buSzPts val="1800"/>
              <a:buFont typeface="Arial"/>
              <a:buChar char="-"/>
            </a:pPr>
            <a:r>
              <a:rPr lang="es-ES" sz="1800">
                <a:latin typeface="Arial"/>
                <a:ea typeface="Arial"/>
                <a:cs typeface="Arial"/>
                <a:sym typeface="Arial"/>
              </a:rPr>
              <a:t>Copias de seguridad</a:t>
            </a:r>
            <a:endParaRPr/>
          </a:p>
          <a:p>
            <a:pPr indent="-342900" lvl="0" marL="342900" rtl="0" algn="just">
              <a:lnSpc>
                <a:spcPct val="90000"/>
              </a:lnSpc>
              <a:spcBef>
                <a:spcPts val="1800"/>
              </a:spcBef>
              <a:spcAft>
                <a:spcPts val="0"/>
              </a:spcAft>
              <a:buClr>
                <a:schemeClr val="dk1"/>
              </a:buClr>
              <a:buSzPts val="1800"/>
              <a:buFont typeface="Arial"/>
              <a:buChar char="-"/>
            </a:pPr>
            <a:r>
              <a:rPr lang="es-ES" sz="1800">
                <a:latin typeface="Arial"/>
                <a:ea typeface="Arial"/>
                <a:cs typeface="Arial"/>
                <a:sym typeface="Arial"/>
              </a:rPr>
              <a:t>Programación de tareas</a:t>
            </a:r>
            <a:endParaRPr/>
          </a:p>
          <a:p>
            <a:pPr indent="-342900" lvl="0" marL="342900" rtl="0" algn="just">
              <a:lnSpc>
                <a:spcPct val="90000"/>
              </a:lnSpc>
              <a:spcBef>
                <a:spcPts val="1800"/>
              </a:spcBef>
              <a:spcAft>
                <a:spcPts val="0"/>
              </a:spcAft>
              <a:buClr>
                <a:schemeClr val="dk1"/>
              </a:buClr>
              <a:buSzPts val="1800"/>
              <a:buFont typeface="Arial"/>
              <a:buChar char="-"/>
            </a:pPr>
            <a:r>
              <a:rPr lang="es-ES" sz="1800">
                <a:latin typeface="Arial"/>
                <a:ea typeface="Arial"/>
                <a:cs typeface="Arial"/>
                <a:sym typeface="Arial"/>
              </a:rPr>
              <a:t>MS-DOS.</a:t>
            </a:r>
            <a:endParaRPr/>
          </a:p>
          <a:p>
            <a:pPr indent="0" lvl="0" marL="0" rtl="0" algn="l">
              <a:lnSpc>
                <a:spcPct val="90000"/>
              </a:lnSpc>
              <a:spcBef>
                <a:spcPts val="1800"/>
              </a:spcBef>
              <a:spcAft>
                <a:spcPts val="0"/>
              </a:spcAft>
              <a:buClr>
                <a:schemeClr val="dk1"/>
              </a:buClr>
              <a:buSzPts val="2800"/>
              <a:buNone/>
            </a:pPr>
            <a:r>
              <a:t/>
            </a:r>
            <a:endParaRPr/>
          </a:p>
        </p:txBody>
      </p:sp>
      <p:sp>
        <p:nvSpPr>
          <p:cNvPr id="98" name="Google Shape;9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99" name="Google Shape;99;p2"/>
          <p:cNvPicPr preferRelativeResize="0"/>
          <p:nvPr/>
        </p:nvPicPr>
        <p:blipFill rotWithShape="1">
          <a:blip r:embed="rId3">
            <a:alphaModFix/>
          </a:blip>
          <a:srcRect b="0" l="0" r="0" t="0"/>
          <a:stretch/>
        </p:blipFill>
        <p:spPr>
          <a:xfrm flipH="1">
            <a:off x="9189720" y="0"/>
            <a:ext cx="3002280" cy="1514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endParaRPr/>
          </a:p>
        </p:txBody>
      </p:sp>
      <p:sp>
        <p:nvSpPr>
          <p:cNvPr id="246" name="Google Shape;246;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lang="es-ES"/>
              <a:t>El </a:t>
            </a:r>
            <a:r>
              <a:rPr i="1" lang="es-ES"/>
              <a:t>sistema de archivos</a:t>
            </a:r>
            <a:r>
              <a:rPr lang="es-ES"/>
              <a:t> permite a las aplicaciones almacenar y recuperar archivos en dispositivos de almacenamiento. Los archivos se colocan en una estructura jerárquica. El sistema de archivos especifica las convenciones de nomenclatura para los archivos y el formato para especificar la ruta de acceso a un archivo de la estructura de árbol.</a:t>
            </a:r>
            <a:endParaRPr/>
          </a:p>
          <a:p>
            <a:pPr indent="0" lvl="0" marL="0" rtl="0" algn="l">
              <a:lnSpc>
                <a:spcPct val="90000"/>
              </a:lnSpc>
              <a:spcBef>
                <a:spcPts val="1000"/>
              </a:spcBef>
              <a:spcAft>
                <a:spcPts val="0"/>
              </a:spcAft>
              <a:buClr>
                <a:schemeClr val="dk1"/>
              </a:buClr>
              <a:buSzPct val="100000"/>
              <a:buNone/>
            </a:pPr>
            <a:r>
              <a:rPr lang="es-ES"/>
              <a:t>Cada sistema de archivos consta de uno o varios controladores y bibliotecas de vínculos dinámicos que definen los formatos de datos y las características del sistema de archivos. Los sistemas de archivos pueden existir en muchos tipos diferentes de dispositivos de almacenamiento, incluidos discos duros, discos ópticos extraíbles, unidades de copia de seguridad de cinta y tarjetas de memoria.</a:t>
            </a:r>
            <a:endParaRPr/>
          </a:p>
          <a:p>
            <a:pPr indent="0" lvl="0" marL="0" rtl="0" algn="l">
              <a:lnSpc>
                <a:spcPct val="90000"/>
              </a:lnSpc>
              <a:spcBef>
                <a:spcPts val="1000"/>
              </a:spcBef>
              <a:spcAft>
                <a:spcPts val="0"/>
              </a:spcAft>
              <a:buClr>
                <a:schemeClr val="dk1"/>
              </a:buClr>
              <a:buSzPct val="100000"/>
              <a:buNone/>
            </a:pPr>
            <a:r>
              <a:rPr lang="es-ES"/>
              <a:t>Todos los sistemas de archivos compatibles con Windows tienen los siguientes componentes de almacenamiento:</a:t>
            </a:r>
            <a:endParaRPr/>
          </a:p>
          <a:p>
            <a:pPr indent="-228600" lvl="0" marL="228600" rtl="0" algn="l">
              <a:lnSpc>
                <a:spcPct val="90000"/>
              </a:lnSpc>
              <a:spcBef>
                <a:spcPts val="1000"/>
              </a:spcBef>
              <a:spcAft>
                <a:spcPts val="0"/>
              </a:spcAft>
              <a:buClr>
                <a:schemeClr val="dk1"/>
              </a:buClr>
              <a:buSzPct val="100000"/>
              <a:buFont typeface="Arial"/>
              <a:buChar char="•"/>
            </a:pPr>
            <a:r>
              <a:rPr b="1" lang="es-ES"/>
              <a:t>Volúmenes</a:t>
            </a:r>
            <a:r>
              <a:rPr lang="es-ES"/>
              <a:t>. Un </a:t>
            </a:r>
            <a:r>
              <a:rPr i="1" lang="es-ES"/>
              <a:t>volumen</a:t>
            </a:r>
            <a:r>
              <a:rPr lang="es-ES"/>
              <a:t> es una colección de directorios y archivos.</a:t>
            </a:r>
            <a:endParaRPr/>
          </a:p>
          <a:p>
            <a:pPr indent="-228600" lvl="0" marL="228600" rtl="0" algn="l">
              <a:lnSpc>
                <a:spcPct val="90000"/>
              </a:lnSpc>
              <a:spcBef>
                <a:spcPts val="1000"/>
              </a:spcBef>
              <a:spcAft>
                <a:spcPts val="0"/>
              </a:spcAft>
              <a:buClr>
                <a:schemeClr val="dk1"/>
              </a:buClr>
              <a:buSzPct val="100000"/>
              <a:buFont typeface="Arial"/>
              <a:buChar char="•"/>
            </a:pPr>
            <a:r>
              <a:rPr b="1" lang="es-ES"/>
              <a:t>Directorios</a:t>
            </a:r>
            <a:r>
              <a:rPr lang="es-ES"/>
              <a:t>. Un </a:t>
            </a:r>
            <a:r>
              <a:rPr i="1" lang="es-ES"/>
              <a:t>directorio</a:t>
            </a:r>
            <a:r>
              <a:rPr lang="es-ES"/>
              <a:t> es una colección jerárquica de directorios y archivos.</a:t>
            </a:r>
            <a:endParaRPr/>
          </a:p>
          <a:p>
            <a:pPr indent="-228600" lvl="0" marL="228600" rtl="0" algn="l">
              <a:lnSpc>
                <a:spcPct val="90000"/>
              </a:lnSpc>
              <a:spcBef>
                <a:spcPts val="1000"/>
              </a:spcBef>
              <a:spcAft>
                <a:spcPts val="0"/>
              </a:spcAft>
              <a:buClr>
                <a:schemeClr val="dk1"/>
              </a:buClr>
              <a:buSzPct val="100000"/>
              <a:buFont typeface="Arial"/>
              <a:buChar char="•"/>
            </a:pPr>
            <a:r>
              <a:rPr b="1" lang="es-ES"/>
              <a:t>Archivos</a:t>
            </a:r>
            <a:r>
              <a:rPr lang="es-ES"/>
              <a:t>. Un </a:t>
            </a:r>
            <a:r>
              <a:rPr i="1" lang="es-ES"/>
              <a:t>archivo</a:t>
            </a:r>
            <a:r>
              <a:rPr lang="es-ES"/>
              <a:t> es una agrupación lógica de datos relacionados.</a:t>
            </a:r>
            <a:endParaRPr/>
          </a:p>
          <a:p>
            <a:pPr indent="0" lvl="0" marL="0" rtl="0" algn="l">
              <a:lnSpc>
                <a:spcPct val="90000"/>
              </a:lnSpc>
              <a:spcBef>
                <a:spcPts val="1000"/>
              </a:spcBef>
              <a:spcAft>
                <a:spcPts val="0"/>
              </a:spcAft>
              <a:buClr>
                <a:schemeClr val="dk1"/>
              </a:buClr>
              <a:buSzPct val="100000"/>
              <a:buNone/>
            </a:pPr>
            <a:r>
              <a:t/>
            </a:r>
            <a:endParaRPr/>
          </a:p>
        </p:txBody>
      </p:sp>
      <p:sp>
        <p:nvSpPr>
          <p:cNvPr id="247" name="Google Shape;24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48" name="Google Shape;248;p20"/>
          <p:cNvSpPr txBox="1"/>
          <p:nvPr/>
        </p:nvSpPr>
        <p:spPr>
          <a:xfrm>
            <a:off x="182880" y="6583680"/>
            <a:ext cx="52550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https://learn.microsoft.com/es-es/windows/win32/fileio/file-systems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54" name="Google Shape;254;p21"/>
          <p:cNvPicPr preferRelativeResize="0"/>
          <p:nvPr/>
        </p:nvPicPr>
        <p:blipFill rotWithShape="1">
          <a:blip r:embed="rId3">
            <a:alphaModFix/>
          </a:blip>
          <a:srcRect b="0" l="0" r="0" t="0"/>
          <a:stretch/>
        </p:blipFill>
        <p:spPr>
          <a:xfrm>
            <a:off x="1962150" y="228600"/>
            <a:ext cx="8267700" cy="6400800"/>
          </a:xfrm>
          <a:prstGeom prst="rect">
            <a:avLst/>
          </a:prstGeom>
          <a:noFill/>
          <a:ln>
            <a:noFill/>
          </a:ln>
        </p:spPr>
      </p:pic>
      <p:sp>
        <p:nvSpPr>
          <p:cNvPr id="255" name="Google Shape;255;p21"/>
          <p:cNvSpPr txBox="1"/>
          <p:nvPr/>
        </p:nvSpPr>
        <p:spPr>
          <a:xfrm>
            <a:off x="0" y="6490772"/>
            <a:ext cx="52550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https://learn.microsoft.com/es-es/windows/win32/fileio/file-systems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61" name="Google Shape;261;p22"/>
          <p:cNvPicPr preferRelativeResize="0"/>
          <p:nvPr>
            <p:ph idx="1" type="body"/>
          </p:nvPr>
        </p:nvPicPr>
        <p:blipFill rotWithShape="1">
          <a:blip r:embed="rId3">
            <a:alphaModFix/>
          </a:blip>
          <a:srcRect b="4435" l="0" r="2179" t="0"/>
          <a:stretch/>
        </p:blipFill>
        <p:spPr>
          <a:xfrm>
            <a:off x="3339371" y="1690688"/>
            <a:ext cx="5393149" cy="3283648"/>
          </a:xfrm>
          <a:prstGeom prst="rect">
            <a:avLst/>
          </a:prstGeom>
          <a:noFill/>
          <a:ln>
            <a:noFill/>
          </a:ln>
        </p:spPr>
      </p:pic>
      <p:sp>
        <p:nvSpPr>
          <p:cNvPr id="262" name="Google Shape;26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discos 1</a:t>
            </a:r>
            <a:endParaRPr/>
          </a:p>
        </p:txBody>
      </p:sp>
      <p:sp>
        <p:nvSpPr>
          <p:cNvPr id="268" name="Google Shape;268;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s-ES"/>
              <a:t>El sistema de archivos proporciona una abstracción de las características físicas de los dispositivos de almacenamiento para que las aplicaciones puedan simplemente escribir y leer archivos.</a:t>
            </a:r>
            <a:endParaRPr/>
          </a:p>
          <a:p>
            <a:pPr indent="0" lvl="0" marL="0" rtl="0" algn="l">
              <a:lnSpc>
                <a:spcPct val="90000"/>
              </a:lnSpc>
              <a:spcBef>
                <a:spcPts val="1000"/>
              </a:spcBef>
              <a:spcAft>
                <a:spcPts val="0"/>
              </a:spcAft>
              <a:buClr>
                <a:schemeClr val="dk1"/>
              </a:buClr>
              <a:buSzPts val="2800"/>
              <a:buNone/>
            </a:pPr>
            <a:r>
              <a:rPr lang="es-ES"/>
              <a:t>La creación de varias particiones en un disco permite la apariencia de tener unidades de disco independientes. Por ejemplo, un sistema con un disco duro que tiene una partición contiene un único volumen, designado por el sistema como unidad C. </a:t>
            </a:r>
            <a:endParaRPr/>
          </a:p>
          <a:p>
            <a:pPr indent="0" lvl="0" marL="0" rtl="0" algn="l">
              <a:lnSpc>
                <a:spcPct val="90000"/>
              </a:lnSpc>
              <a:spcBef>
                <a:spcPts val="1000"/>
              </a:spcBef>
              <a:spcAft>
                <a:spcPts val="0"/>
              </a:spcAft>
              <a:buClr>
                <a:schemeClr val="dk1"/>
              </a:buClr>
              <a:buSzPts val="2800"/>
              <a:buNone/>
            </a:pPr>
            <a:r>
              <a:rPr lang="es-ES"/>
              <a:t>Un sistema con un disco con dos particiones normalmente contiene unidades C y D. Tener varias particiones en un disco puede facilitar la administración del sistema, por ejemplo, organizar archivos o admitir varios usuarios.</a:t>
            </a:r>
            <a:endParaRPr/>
          </a:p>
        </p:txBody>
      </p:sp>
      <p:sp>
        <p:nvSpPr>
          <p:cNvPr id="269" name="Google Shape;26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70" name="Google Shape;270;p23"/>
          <p:cNvSpPr txBox="1"/>
          <p:nvPr/>
        </p:nvSpPr>
        <p:spPr>
          <a:xfrm>
            <a:off x="182880" y="6583680"/>
            <a:ext cx="61775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https://learn.microsoft.com/es-es/windows/win32/fileio/basic-and-dynamic-disks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discos 2 (básicos)</a:t>
            </a:r>
            <a:endParaRPr/>
          </a:p>
        </p:txBody>
      </p:sp>
      <p:sp>
        <p:nvSpPr>
          <p:cNvPr id="276" name="Google Shape;276;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lang="es-ES"/>
              <a:t>Los discos básicos son los más comunes en Windows; se refieren a aquellos que contienen particiones, como principales y unidades lógicas. Utilizan el estilo de partición MBR o GPT en sistemas que lo soporten. </a:t>
            </a:r>
            <a:endParaRPr/>
          </a:p>
          <a:p>
            <a:pPr indent="0" lvl="0" marL="0" rtl="0" algn="l">
              <a:lnSpc>
                <a:spcPct val="90000"/>
              </a:lnSpc>
              <a:spcBef>
                <a:spcPts val="1000"/>
              </a:spcBef>
              <a:spcAft>
                <a:spcPts val="0"/>
              </a:spcAft>
              <a:buClr>
                <a:schemeClr val="dk1"/>
              </a:buClr>
              <a:buSzPct val="100000"/>
              <a:buNone/>
            </a:pPr>
            <a:r>
              <a:rPr lang="es-ES"/>
              <a:t>Puedes agregar más espacio a las particiones existentes principales y unidades lógicas ampliándolas con espacio sin asignar, contiguo y adyacente en el mismo disco. Para extender un volumen básico, debe estar formateado con el sistema de archivos NTFS. Puedes ampliar una unidad lógica en el espacio disponible contiguo en la partición extendida que lo contiene. Si se extiende a una unidad lógica más allá del espacio disponible en la partición extendida, la partición extendida crece para incluir la unidad lógica siempre que la partición extendida vaya seguida de un espacio contiguo y sin asignar.</a:t>
            </a:r>
            <a:endParaRPr/>
          </a:p>
          <a:p>
            <a:pPr indent="0" lvl="0" marL="0" rtl="0" algn="l">
              <a:lnSpc>
                <a:spcPct val="90000"/>
              </a:lnSpc>
              <a:spcBef>
                <a:spcPts val="1000"/>
              </a:spcBef>
              <a:spcAft>
                <a:spcPts val="0"/>
              </a:spcAft>
              <a:buClr>
                <a:schemeClr val="dk1"/>
              </a:buClr>
              <a:buSzPct val="100000"/>
              <a:buNone/>
            </a:pPr>
            <a:r>
              <a:rPr lang="es-ES"/>
              <a:t>Las siguientes operaciones solo se pueden realizar en discos básicos:</a:t>
            </a:r>
            <a:endParaRPr/>
          </a:p>
          <a:p>
            <a:pPr indent="-228600" lvl="0" marL="228600" rtl="0" algn="l">
              <a:lnSpc>
                <a:spcPct val="90000"/>
              </a:lnSpc>
              <a:spcBef>
                <a:spcPts val="1000"/>
              </a:spcBef>
              <a:spcAft>
                <a:spcPts val="0"/>
              </a:spcAft>
              <a:buClr>
                <a:schemeClr val="dk1"/>
              </a:buClr>
              <a:buSzPct val="100000"/>
              <a:buChar char="•"/>
            </a:pPr>
            <a:r>
              <a:rPr lang="es-ES"/>
              <a:t>Crear y eliminar particiones principales y extendidas.</a:t>
            </a:r>
            <a:endParaRPr/>
          </a:p>
          <a:p>
            <a:pPr indent="-228600" lvl="0" marL="228600" rtl="0" algn="l">
              <a:lnSpc>
                <a:spcPct val="90000"/>
              </a:lnSpc>
              <a:spcBef>
                <a:spcPts val="1000"/>
              </a:spcBef>
              <a:spcAft>
                <a:spcPts val="0"/>
              </a:spcAft>
              <a:buClr>
                <a:schemeClr val="dk1"/>
              </a:buClr>
              <a:buSzPct val="100000"/>
              <a:buChar char="•"/>
            </a:pPr>
            <a:r>
              <a:rPr lang="es-ES"/>
              <a:t>Cree y elimine unidades lógicas dentro de una partición extendida.</a:t>
            </a:r>
            <a:endParaRPr/>
          </a:p>
          <a:p>
            <a:pPr indent="-228600" lvl="0" marL="228600" rtl="0" algn="l">
              <a:lnSpc>
                <a:spcPct val="90000"/>
              </a:lnSpc>
              <a:spcBef>
                <a:spcPts val="1000"/>
              </a:spcBef>
              <a:spcAft>
                <a:spcPts val="0"/>
              </a:spcAft>
              <a:buClr>
                <a:schemeClr val="dk1"/>
              </a:buClr>
              <a:buSzPct val="100000"/>
              <a:buChar char="•"/>
            </a:pPr>
            <a:r>
              <a:rPr lang="es-ES"/>
              <a:t>Dar formato a una partición y marcarla como activa.</a:t>
            </a:r>
            <a:endParaRPr/>
          </a:p>
          <a:p>
            <a:pPr indent="0" lvl="0" marL="0" rtl="0" algn="l">
              <a:lnSpc>
                <a:spcPct val="90000"/>
              </a:lnSpc>
              <a:spcBef>
                <a:spcPts val="1000"/>
              </a:spcBef>
              <a:spcAft>
                <a:spcPts val="0"/>
              </a:spcAft>
              <a:buClr>
                <a:schemeClr val="dk1"/>
              </a:buClr>
              <a:buSzPct val="100000"/>
              <a:buNone/>
            </a:pPr>
            <a:r>
              <a:t/>
            </a:r>
            <a:endParaRPr/>
          </a:p>
        </p:txBody>
      </p:sp>
      <p:sp>
        <p:nvSpPr>
          <p:cNvPr id="277" name="Google Shape;27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78" name="Google Shape;278;p24"/>
          <p:cNvSpPr txBox="1"/>
          <p:nvPr/>
        </p:nvSpPr>
        <p:spPr>
          <a:xfrm>
            <a:off x="182880" y="6583680"/>
            <a:ext cx="52550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https://learn.microsoft.com/es-es/windows/win32/fileio/file-systems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discos 3 (dinámicos)</a:t>
            </a:r>
            <a:endParaRPr/>
          </a:p>
        </p:txBody>
      </p:sp>
      <p:sp>
        <p:nvSpPr>
          <p:cNvPr id="284" name="Google Shape;284;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i="1" lang="es-ES" sz="2200"/>
              <a:t>Los discos dinámicos</a:t>
            </a:r>
            <a:r>
              <a:rPr lang="es-ES" sz="2200"/>
              <a:t> proporcionan características que los discos básicos no, como la capacidad de crear volúmenes que abarcan varios discos (volúmenes distribuidos y seccionados) y la capacidad de crear volúmenes tolerantes a errores.</a:t>
            </a:r>
            <a:endParaRPr/>
          </a:p>
          <a:p>
            <a:pPr indent="0" lvl="0" marL="0" rtl="0" algn="l">
              <a:lnSpc>
                <a:spcPct val="90000"/>
              </a:lnSpc>
              <a:spcBef>
                <a:spcPts val="1000"/>
              </a:spcBef>
              <a:spcAft>
                <a:spcPts val="0"/>
              </a:spcAft>
              <a:buClr>
                <a:schemeClr val="dk1"/>
              </a:buClr>
              <a:buSzPts val="2200"/>
              <a:buNone/>
            </a:pPr>
            <a:r>
              <a:rPr lang="es-ES" sz="2200"/>
              <a:t>Las siguientes operaciones solo se pueden realizar en discos dinámicos:</a:t>
            </a:r>
            <a:endParaRPr/>
          </a:p>
          <a:p>
            <a:pPr indent="-228600" lvl="0" marL="228600" rtl="0" algn="l">
              <a:lnSpc>
                <a:spcPct val="90000"/>
              </a:lnSpc>
              <a:spcBef>
                <a:spcPts val="1000"/>
              </a:spcBef>
              <a:spcAft>
                <a:spcPts val="0"/>
              </a:spcAft>
              <a:buClr>
                <a:schemeClr val="dk1"/>
              </a:buClr>
              <a:buSzPts val="2200"/>
              <a:buChar char="•"/>
            </a:pPr>
            <a:r>
              <a:rPr lang="es-ES" sz="2200"/>
              <a:t>Cree y elimine volúmenes simples, distribuidos, seccionados, reflejados y RAID-5.</a:t>
            </a:r>
            <a:endParaRPr/>
          </a:p>
          <a:p>
            <a:pPr indent="-228600" lvl="0" marL="228600" rtl="0" algn="l">
              <a:lnSpc>
                <a:spcPct val="90000"/>
              </a:lnSpc>
              <a:spcBef>
                <a:spcPts val="1000"/>
              </a:spcBef>
              <a:spcAft>
                <a:spcPts val="0"/>
              </a:spcAft>
              <a:buClr>
                <a:schemeClr val="dk1"/>
              </a:buClr>
              <a:buSzPts val="2200"/>
              <a:buChar char="•"/>
            </a:pPr>
            <a:r>
              <a:rPr lang="es-ES" sz="2200"/>
              <a:t>Extender un volumen simple o distribuido.</a:t>
            </a:r>
            <a:endParaRPr/>
          </a:p>
          <a:p>
            <a:pPr indent="-228600" lvl="0" marL="228600" rtl="0" algn="l">
              <a:lnSpc>
                <a:spcPct val="90000"/>
              </a:lnSpc>
              <a:spcBef>
                <a:spcPts val="1000"/>
              </a:spcBef>
              <a:spcAft>
                <a:spcPts val="0"/>
              </a:spcAft>
              <a:buClr>
                <a:schemeClr val="dk1"/>
              </a:buClr>
              <a:buSzPts val="2200"/>
              <a:buChar char="•"/>
            </a:pPr>
            <a:r>
              <a:rPr lang="es-ES" sz="2200"/>
              <a:t>Quite un reflejo de un volumen reflejado o interrumpa el volumen reflejado en dos volúmenes.</a:t>
            </a:r>
            <a:endParaRPr/>
          </a:p>
          <a:p>
            <a:pPr indent="-228600" lvl="0" marL="228600" rtl="0" algn="l">
              <a:lnSpc>
                <a:spcPct val="90000"/>
              </a:lnSpc>
              <a:spcBef>
                <a:spcPts val="1000"/>
              </a:spcBef>
              <a:spcAft>
                <a:spcPts val="0"/>
              </a:spcAft>
              <a:buClr>
                <a:schemeClr val="dk1"/>
              </a:buClr>
              <a:buSzPts val="2200"/>
              <a:buChar char="•"/>
            </a:pPr>
            <a:r>
              <a:rPr lang="es-ES" sz="2200"/>
              <a:t>Reparar volúmenes reflejados o RAID-5.</a:t>
            </a:r>
            <a:endParaRPr/>
          </a:p>
          <a:p>
            <a:pPr indent="-228600" lvl="0" marL="228600" rtl="0" algn="l">
              <a:lnSpc>
                <a:spcPct val="90000"/>
              </a:lnSpc>
              <a:spcBef>
                <a:spcPts val="1000"/>
              </a:spcBef>
              <a:spcAft>
                <a:spcPts val="0"/>
              </a:spcAft>
              <a:buClr>
                <a:schemeClr val="dk1"/>
              </a:buClr>
              <a:buSzPts val="2200"/>
              <a:buChar char="•"/>
            </a:pPr>
            <a:r>
              <a:rPr lang="es-ES" sz="2200"/>
              <a:t>Reactivar un disco que falta o está sin conexión.</a:t>
            </a:r>
            <a:endParaRPr/>
          </a:p>
          <a:p>
            <a:pPr indent="0" lvl="0" marL="0" rtl="0" algn="l">
              <a:lnSpc>
                <a:spcPct val="90000"/>
              </a:lnSpc>
              <a:spcBef>
                <a:spcPts val="1000"/>
              </a:spcBef>
              <a:spcAft>
                <a:spcPts val="0"/>
              </a:spcAft>
              <a:buClr>
                <a:schemeClr val="dk1"/>
              </a:buClr>
              <a:buSzPts val="2400"/>
              <a:buNone/>
            </a:pPr>
            <a:r>
              <a:t/>
            </a:r>
            <a:endParaRPr sz="2400"/>
          </a:p>
        </p:txBody>
      </p:sp>
      <p:sp>
        <p:nvSpPr>
          <p:cNvPr id="285" name="Google Shape;28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6" name="Google Shape;286;p25"/>
          <p:cNvSpPr txBox="1"/>
          <p:nvPr/>
        </p:nvSpPr>
        <p:spPr>
          <a:xfrm>
            <a:off x="182880" y="6583680"/>
            <a:ext cx="61775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https://learn.microsoft.com/es-es/windows/win32/fileio/basic-and-dynamic-disks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discos 4 </a:t>
            </a:r>
            <a:endParaRPr/>
          </a:p>
        </p:txBody>
      </p:sp>
      <p:sp>
        <p:nvSpPr>
          <p:cNvPr id="292" name="Google Shape;292;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s-ES" sz="2000"/>
              <a:t>El sistema de archivos NTFS admite </a:t>
            </a:r>
            <a:r>
              <a:rPr i="1" lang="es-ES" sz="2000"/>
              <a:t>cuotas de disco</a:t>
            </a:r>
            <a:r>
              <a:rPr lang="es-ES" sz="2000"/>
              <a:t>, que permiten a los administradores controlar la cantidad de datos que cada usuario puede almacenar en un volumen del sistema de archivos NTFS. </a:t>
            </a:r>
            <a:endParaRPr/>
          </a:p>
          <a:p>
            <a:pPr indent="0" lvl="0" marL="0" rtl="0" algn="l">
              <a:lnSpc>
                <a:spcPct val="90000"/>
              </a:lnSpc>
              <a:spcBef>
                <a:spcPts val="1000"/>
              </a:spcBef>
              <a:spcAft>
                <a:spcPts val="0"/>
              </a:spcAft>
              <a:buClr>
                <a:schemeClr val="dk1"/>
              </a:buClr>
              <a:buSzPts val="2000"/>
              <a:buNone/>
            </a:pPr>
            <a:r>
              <a:rPr lang="es-ES" sz="2000"/>
              <a:t>Los administradores pueden configurar opcionalmente el sistema para registrar un evento cuando los usuarios están cerca de su cuota y para denegar más espacio en disco a los usuarios que superan su cuota. </a:t>
            </a:r>
            <a:endParaRPr/>
          </a:p>
          <a:p>
            <a:pPr indent="0" lvl="0" marL="0" rtl="0" algn="l">
              <a:lnSpc>
                <a:spcPct val="90000"/>
              </a:lnSpc>
              <a:spcBef>
                <a:spcPts val="1000"/>
              </a:spcBef>
              <a:spcAft>
                <a:spcPts val="0"/>
              </a:spcAft>
              <a:buClr>
                <a:schemeClr val="dk1"/>
              </a:buClr>
              <a:buSzPts val="2000"/>
              <a:buNone/>
            </a:pPr>
            <a:r>
              <a:rPr lang="es-ES" sz="2000"/>
              <a:t>Los administradores también pueden generar informes y usar el monitor de eventos para realizar un seguimiento de los problemas de cuota.</a:t>
            </a:r>
            <a:endParaRPr/>
          </a:p>
        </p:txBody>
      </p:sp>
      <p:sp>
        <p:nvSpPr>
          <p:cNvPr id="293" name="Google Shape;29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94" name="Google Shape;294;p26"/>
          <p:cNvSpPr txBox="1"/>
          <p:nvPr/>
        </p:nvSpPr>
        <p:spPr>
          <a:xfrm>
            <a:off x="182880" y="6583680"/>
            <a:ext cx="56208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https://learn.microsoft.com/es-es/windows/win32/fileio/disk-quota-limits</a:t>
            </a:r>
            <a:endParaRPr/>
          </a:p>
        </p:txBody>
      </p:sp>
      <p:pic>
        <p:nvPicPr>
          <p:cNvPr id="295" name="Google Shape;295;p26"/>
          <p:cNvPicPr preferRelativeResize="0"/>
          <p:nvPr/>
        </p:nvPicPr>
        <p:blipFill rotWithShape="1">
          <a:blip r:embed="rId3">
            <a:alphaModFix/>
          </a:blip>
          <a:srcRect b="0" l="0" r="0" t="0"/>
          <a:stretch/>
        </p:blipFill>
        <p:spPr>
          <a:xfrm>
            <a:off x="2146642" y="4300062"/>
            <a:ext cx="7898716" cy="17349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discos 5 </a:t>
            </a:r>
            <a:endParaRPr/>
          </a:p>
        </p:txBody>
      </p:sp>
      <p:sp>
        <p:nvSpPr>
          <p:cNvPr id="301" name="Google Shape;30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s-ES" sz="2000"/>
              <a:t>En el nodo </a:t>
            </a:r>
            <a:r>
              <a:rPr b="1" lang="es-ES" sz="2000"/>
              <a:t>Administración de cuotas</a:t>
            </a:r>
            <a:r>
              <a:rPr lang="es-ES" sz="2000"/>
              <a:t> del complemento Microsoft</a:t>
            </a:r>
            <a:r>
              <a:rPr baseline="30000" lang="es-ES" sz="2000"/>
              <a:t>®</a:t>
            </a:r>
            <a:r>
              <a:rPr lang="es-ES" sz="2000"/>
              <a:t> Management Console (MMC) del Administrador de recursos del servidor de archivos, puede realizar las siguientes tareas:</a:t>
            </a:r>
            <a:endParaRPr/>
          </a:p>
          <a:p>
            <a:pPr indent="-228600" lvl="0" marL="228600" rtl="0" algn="l">
              <a:lnSpc>
                <a:spcPct val="90000"/>
              </a:lnSpc>
              <a:spcBef>
                <a:spcPts val="1000"/>
              </a:spcBef>
              <a:spcAft>
                <a:spcPts val="0"/>
              </a:spcAft>
              <a:buClr>
                <a:schemeClr val="dk1"/>
              </a:buClr>
              <a:buSzPct val="100000"/>
              <a:buChar char="•"/>
            </a:pPr>
            <a:r>
              <a:rPr lang="es-ES" sz="2000"/>
              <a:t>Crear cuotas para limitar el espacio asignado a un volumen o carpeta y generar notificaciones cuando se esté a punto de alcanzar o superar el límite de dichas cuotas.</a:t>
            </a:r>
            <a:endParaRPr/>
          </a:p>
          <a:p>
            <a:pPr indent="-228600" lvl="0" marL="228600" rtl="0" algn="l">
              <a:lnSpc>
                <a:spcPct val="90000"/>
              </a:lnSpc>
              <a:spcBef>
                <a:spcPts val="1000"/>
              </a:spcBef>
              <a:spcAft>
                <a:spcPts val="0"/>
              </a:spcAft>
              <a:buClr>
                <a:schemeClr val="dk1"/>
              </a:buClr>
              <a:buSzPct val="100000"/>
              <a:buChar char="•"/>
            </a:pPr>
            <a:r>
              <a:rPr lang="es-ES" sz="2000"/>
              <a:t>Generar cuotas automáticas aplicables a todas las carpetas existentes en un volumen o una carpeta y a todas las subcarpetas que se creen en lo sucesivo.</a:t>
            </a:r>
            <a:endParaRPr/>
          </a:p>
          <a:p>
            <a:pPr indent="-228600" lvl="0" marL="228600" rtl="0" algn="l">
              <a:lnSpc>
                <a:spcPct val="90000"/>
              </a:lnSpc>
              <a:spcBef>
                <a:spcPts val="1000"/>
              </a:spcBef>
              <a:spcAft>
                <a:spcPts val="0"/>
              </a:spcAft>
              <a:buClr>
                <a:schemeClr val="dk1"/>
              </a:buClr>
              <a:buSzPct val="100000"/>
              <a:buChar char="•"/>
            </a:pPr>
            <a:r>
              <a:rPr lang="es-ES" sz="2000"/>
              <a:t>Definir plantillas de cuota que puedan aplicarse fácilmente a nuevos volúmenes o carpetas y que puedan utilizarse en toda una organización.</a:t>
            </a:r>
            <a:endParaRPr/>
          </a:p>
          <a:p>
            <a:pPr indent="0" lvl="0" marL="0" rtl="0" algn="l">
              <a:lnSpc>
                <a:spcPct val="90000"/>
              </a:lnSpc>
              <a:spcBef>
                <a:spcPts val="1000"/>
              </a:spcBef>
              <a:spcAft>
                <a:spcPts val="0"/>
              </a:spcAft>
              <a:buClr>
                <a:schemeClr val="dk1"/>
              </a:buClr>
              <a:buSzPct val="100000"/>
              <a:buNone/>
            </a:pPr>
            <a:r>
              <a:rPr lang="es-ES" sz="2100"/>
              <a:t>Por ejemplo, puede:</a:t>
            </a:r>
            <a:endParaRPr/>
          </a:p>
          <a:p>
            <a:pPr indent="0" lvl="1" marL="457200" rtl="0" algn="l">
              <a:lnSpc>
                <a:spcPct val="90000"/>
              </a:lnSpc>
              <a:spcBef>
                <a:spcPts val="500"/>
              </a:spcBef>
              <a:spcAft>
                <a:spcPts val="0"/>
              </a:spcAft>
              <a:buClr>
                <a:schemeClr val="dk1"/>
              </a:buClr>
              <a:buSzPct val="100000"/>
              <a:buNone/>
            </a:pPr>
            <a:r>
              <a:rPr lang="es-ES" sz="1600"/>
              <a:t>Establecer un límite de 200 megabytes (MB) en las carpetas de servidor personales de los usuarios, con una notificación por correo electrónico para usted y para el usuario cuando se superen los 180 MB de almacenamiento.</a:t>
            </a:r>
            <a:endParaRPr/>
          </a:p>
          <a:p>
            <a:pPr indent="0" lvl="1" marL="457200" rtl="0" algn="l">
              <a:lnSpc>
                <a:spcPct val="90000"/>
              </a:lnSpc>
              <a:spcBef>
                <a:spcPts val="500"/>
              </a:spcBef>
              <a:spcAft>
                <a:spcPts val="0"/>
              </a:spcAft>
              <a:buClr>
                <a:schemeClr val="dk1"/>
              </a:buClr>
              <a:buSzPct val="100000"/>
              <a:buNone/>
            </a:pPr>
            <a:r>
              <a:rPr lang="es-ES" sz="1600"/>
              <a:t>Establecer una cuota de advertencia de 500 MB en la carpeta compartida de un grupo. Cuando se alcance este límite de almacenamiento, todos los usuarios del grupo recibirán por correo electrónico una notificación en la que se les informará de que la cuota de almacenamiento se ha ampliado temporalmente a 520 MB para que puedan eliminar los archivos que no necesiten y poder cumplir la cuota predefinida de 500 MB.</a:t>
            </a:r>
            <a:endParaRPr/>
          </a:p>
          <a:p>
            <a:pPr indent="0" lvl="1" marL="457200" rtl="0" algn="l">
              <a:lnSpc>
                <a:spcPct val="90000"/>
              </a:lnSpc>
              <a:spcBef>
                <a:spcPts val="500"/>
              </a:spcBef>
              <a:spcAft>
                <a:spcPts val="0"/>
              </a:spcAft>
              <a:buClr>
                <a:schemeClr val="dk1"/>
              </a:buClr>
              <a:buSzPct val="100000"/>
              <a:buNone/>
            </a:pPr>
            <a:r>
              <a:rPr lang="es-ES" sz="1600"/>
              <a:t>Recibir una notificación cuando una carpeta temporal llegue a tener un uso de 2 gigabytes (GB) sin limitar la cuota de esa carpeta si es necesaria para ejecutar un servicio en el servidor.</a:t>
            </a:r>
            <a:endParaRPr/>
          </a:p>
        </p:txBody>
      </p:sp>
      <p:sp>
        <p:nvSpPr>
          <p:cNvPr id="302" name="Google Shape;30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03" name="Google Shape;303;p27"/>
          <p:cNvSpPr txBox="1"/>
          <p:nvPr/>
        </p:nvSpPr>
        <p:spPr>
          <a:xfrm>
            <a:off x="182880" y="6583680"/>
            <a:ext cx="64141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https://learn.microsoft.com/es-es/windows-server/storage/fsrm/quota-management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discos 6</a:t>
            </a:r>
            <a:endParaRPr/>
          </a:p>
        </p:txBody>
      </p:sp>
      <p:sp>
        <p:nvSpPr>
          <p:cNvPr id="309" name="Google Shape;30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10" name="Google Shape;310;p28"/>
          <p:cNvSpPr txBox="1"/>
          <p:nvPr/>
        </p:nvSpPr>
        <p:spPr>
          <a:xfrm>
            <a:off x="182880" y="6583680"/>
            <a:ext cx="990495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https://thesolving.com/es/almacenamiento/como-configurar-cuotas-ntfs-para-establecer-limites-de-almacenamiento-a-los-usuarios/</a:t>
            </a:r>
            <a:endParaRPr/>
          </a:p>
        </p:txBody>
      </p:sp>
      <p:pic>
        <p:nvPicPr>
          <p:cNvPr id="311" name="Google Shape;311;p28"/>
          <p:cNvPicPr preferRelativeResize="0"/>
          <p:nvPr/>
        </p:nvPicPr>
        <p:blipFill rotWithShape="1">
          <a:blip r:embed="rId3">
            <a:alphaModFix/>
          </a:blip>
          <a:srcRect b="0" l="0" r="0" t="0"/>
          <a:stretch/>
        </p:blipFill>
        <p:spPr>
          <a:xfrm>
            <a:off x="2061334" y="1624806"/>
            <a:ext cx="3457575" cy="4752975"/>
          </a:xfrm>
          <a:prstGeom prst="rect">
            <a:avLst/>
          </a:prstGeom>
          <a:noFill/>
          <a:ln>
            <a:noFill/>
          </a:ln>
        </p:spPr>
      </p:pic>
      <p:pic>
        <p:nvPicPr>
          <p:cNvPr id="312" name="Google Shape;312;p28"/>
          <p:cNvPicPr preferRelativeResize="0"/>
          <p:nvPr/>
        </p:nvPicPr>
        <p:blipFill rotWithShape="1">
          <a:blip r:embed="rId4">
            <a:alphaModFix/>
          </a:blip>
          <a:srcRect b="0" l="0" r="0" t="0"/>
          <a:stretch/>
        </p:blipFill>
        <p:spPr>
          <a:xfrm>
            <a:off x="6287535" y="2107724"/>
            <a:ext cx="3457575" cy="4286250"/>
          </a:xfrm>
          <a:prstGeom prst="rect">
            <a:avLst/>
          </a:prstGeom>
          <a:noFill/>
          <a:ln>
            <a:noFill/>
          </a:ln>
        </p:spPr>
      </p:pic>
      <p:sp>
        <p:nvSpPr>
          <p:cNvPr id="313" name="Google Shape;313;p28"/>
          <p:cNvSpPr/>
          <p:nvPr/>
        </p:nvSpPr>
        <p:spPr>
          <a:xfrm>
            <a:off x="4558748" y="3121223"/>
            <a:ext cx="1537252" cy="307777"/>
          </a:xfrm>
          <a:prstGeom prst="striped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29"/>
          <p:cNvPicPr preferRelativeResize="0"/>
          <p:nvPr>
            <p:ph idx="1" type="body"/>
          </p:nvPr>
        </p:nvPicPr>
        <p:blipFill rotWithShape="1">
          <a:blip r:embed="rId3">
            <a:alphaModFix/>
          </a:blip>
          <a:srcRect b="0" l="0" r="0" t="0"/>
          <a:stretch/>
        </p:blipFill>
        <p:spPr>
          <a:xfrm>
            <a:off x="4708017" y="2325465"/>
            <a:ext cx="2647950" cy="1724025"/>
          </a:xfrm>
          <a:prstGeom prst="rect">
            <a:avLst/>
          </a:prstGeom>
          <a:noFill/>
          <a:ln>
            <a:noFill/>
          </a:ln>
        </p:spPr>
      </p:pic>
      <p:sp>
        <p:nvSpPr>
          <p:cNvPr id="319" name="Google Shape;31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3"/>
          <p:cNvPicPr preferRelativeResize="0"/>
          <p:nvPr>
            <p:ph idx="1" type="body"/>
          </p:nvPr>
        </p:nvPicPr>
        <p:blipFill rotWithShape="1">
          <a:blip r:embed="rId3">
            <a:alphaModFix/>
          </a:blip>
          <a:srcRect b="0" l="0" r="0" t="0"/>
          <a:stretch/>
        </p:blipFill>
        <p:spPr>
          <a:xfrm>
            <a:off x="4572000" y="1"/>
            <a:ext cx="7031735" cy="6858000"/>
          </a:xfrm>
          <a:prstGeom prst="rect">
            <a:avLst/>
          </a:prstGeom>
          <a:noFill/>
          <a:ln>
            <a:noFill/>
          </a:ln>
        </p:spPr>
      </p:pic>
      <p:sp>
        <p:nvSpPr>
          <p:cNvPr id="105" name="Google Shape;10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06" name="Google Shape;10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Recordamos…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directorios 1</a:t>
            </a:r>
            <a:endParaRPr/>
          </a:p>
        </p:txBody>
      </p:sp>
      <p:sp>
        <p:nvSpPr>
          <p:cNvPr id="325" name="Google Shape;32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0000"/>
              <a:buNone/>
            </a:pPr>
            <a:r>
              <a:rPr lang="es-ES"/>
              <a:t>Un </a:t>
            </a:r>
            <a:r>
              <a:rPr i="1" lang="es-ES"/>
              <a:t>directorio</a:t>
            </a:r>
            <a:r>
              <a:rPr lang="es-ES"/>
              <a:t> es una colección jerárquica de directorios y archivos. La única restricción en el número de archivos que se pueden incluir en un único directorio es el tamaño físico del disco en el que se encuentra el directorio.</a:t>
            </a:r>
            <a:endParaRPr/>
          </a:p>
          <a:p>
            <a:pPr indent="0" lvl="0" marL="0" rtl="0" algn="l">
              <a:lnSpc>
                <a:spcPct val="90000"/>
              </a:lnSpc>
              <a:spcBef>
                <a:spcPts val="1000"/>
              </a:spcBef>
              <a:spcAft>
                <a:spcPts val="0"/>
              </a:spcAft>
              <a:buClr>
                <a:schemeClr val="dk1"/>
              </a:buClr>
              <a:buSzPct val="100000"/>
              <a:buNone/>
            </a:pPr>
            <a:r>
              <a:rPr lang="es-ES"/>
              <a:t>El sistema de archivos NTFS implementa el vínculo lógico entre un directorio y los archivos que contiene como </a:t>
            </a:r>
            <a:r>
              <a:rPr i="1" lang="es-ES"/>
              <a:t>una </a:t>
            </a:r>
            <a:r>
              <a:rPr i="1" lang="es-ES">
                <a:solidFill>
                  <a:schemeClr val="accent1"/>
                </a:solidFill>
              </a:rPr>
              <a:t>tabla de entrada de directorio</a:t>
            </a:r>
            <a:r>
              <a:rPr lang="es-ES"/>
              <a:t>. </a:t>
            </a:r>
            <a:endParaRPr/>
          </a:p>
          <a:p>
            <a:pPr indent="0" lvl="1" marL="457200" rtl="0" algn="l">
              <a:lnSpc>
                <a:spcPct val="90000"/>
              </a:lnSpc>
              <a:spcBef>
                <a:spcPts val="500"/>
              </a:spcBef>
              <a:spcAft>
                <a:spcPts val="0"/>
              </a:spcAft>
              <a:buClr>
                <a:srgbClr val="7F7F7F"/>
              </a:buClr>
              <a:buSzPct val="100000"/>
              <a:buNone/>
            </a:pPr>
            <a:r>
              <a:rPr lang="es-ES" sz="2200">
                <a:solidFill>
                  <a:srgbClr val="7F7F7F"/>
                </a:solidFill>
              </a:rPr>
              <a:t>Cuando un archivo se mueve a un directorio, se crea una entrada en la tabla para el archivo movido y el nombre del archivo se coloca en la entrada. </a:t>
            </a:r>
            <a:br>
              <a:rPr lang="es-ES" sz="2200">
                <a:solidFill>
                  <a:srgbClr val="7F7F7F"/>
                </a:solidFill>
              </a:rPr>
            </a:br>
            <a:r>
              <a:rPr lang="es-ES" sz="2200">
                <a:solidFill>
                  <a:srgbClr val="7F7F7F"/>
                </a:solidFill>
              </a:rPr>
              <a:t>Cuando se elimina un archivo contenido en un directorio, el nombre y la entrada correspondientes al archivo eliminado también se eliminan de la tabla. </a:t>
            </a:r>
            <a:br>
              <a:rPr lang="es-ES" sz="2200">
                <a:solidFill>
                  <a:srgbClr val="7F7F7F"/>
                </a:solidFill>
              </a:rPr>
            </a:br>
            <a:r>
              <a:rPr lang="es-ES" sz="2200">
                <a:solidFill>
                  <a:srgbClr val="7F7F7F"/>
                </a:solidFill>
              </a:rPr>
              <a:t>Si se crea una entrada adicional en la tabla para un archivo, esa entrada se conoce como </a:t>
            </a:r>
            <a:r>
              <a:rPr i="1" lang="es-ES" sz="2200">
                <a:solidFill>
                  <a:srgbClr val="7F7F7F"/>
                </a:solidFill>
              </a:rPr>
              <a:t>vínculo físico</a:t>
            </a:r>
            <a:r>
              <a:rPr lang="es-ES" sz="2200">
                <a:solidFill>
                  <a:srgbClr val="7F7F7F"/>
                </a:solidFill>
              </a:rPr>
              <a:t> a ese archivo. No hay ningún límite en el número de vínculos físicos que se pueden crear para un único archivo.</a:t>
            </a:r>
            <a:endParaRPr/>
          </a:p>
          <a:p>
            <a:pPr indent="0" lvl="0" marL="0" rtl="0" algn="l">
              <a:lnSpc>
                <a:spcPct val="90000"/>
              </a:lnSpc>
              <a:spcBef>
                <a:spcPts val="1000"/>
              </a:spcBef>
              <a:spcAft>
                <a:spcPts val="0"/>
              </a:spcAft>
              <a:buClr>
                <a:schemeClr val="dk1"/>
              </a:buClr>
              <a:buSzPct val="100000"/>
              <a:buNone/>
            </a:pPr>
            <a:r>
              <a:t/>
            </a:r>
            <a:endParaRPr/>
          </a:p>
        </p:txBody>
      </p:sp>
      <p:sp>
        <p:nvSpPr>
          <p:cNvPr id="326" name="Google Shape;32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27" name="Google Shape;327;p30"/>
          <p:cNvSpPr txBox="1"/>
          <p:nvPr/>
        </p:nvSpPr>
        <p:spPr>
          <a:xfrm>
            <a:off x="182880" y="6583680"/>
            <a:ext cx="52550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https://learn.microsoft.com/es-es/windows/win32/fileio/file-systems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directorios 2</a:t>
            </a:r>
            <a:endParaRPr/>
          </a:p>
        </p:txBody>
      </p:sp>
      <p:sp>
        <p:nvSpPr>
          <p:cNvPr id="333" name="Google Shape;333;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1" marL="457200" rtl="0" algn="l">
              <a:lnSpc>
                <a:spcPct val="90000"/>
              </a:lnSpc>
              <a:spcBef>
                <a:spcPts val="0"/>
              </a:spcBef>
              <a:spcAft>
                <a:spcPts val="0"/>
              </a:spcAft>
              <a:buClr>
                <a:schemeClr val="dk1"/>
              </a:buClr>
              <a:buSzPct val="100000"/>
              <a:buNone/>
            </a:pPr>
            <a:r>
              <a:rPr lang="es-ES"/>
              <a:t>*Al crear y eliminar directorios se utilizan funciones del sistema operativo. Antes de la eliminación, debe verificarse que el directorio está vacío y que tiene el privilegio de acceso de eliminación para el directorio.</a:t>
            </a:r>
            <a:endParaRPr/>
          </a:p>
          <a:p>
            <a:pPr indent="0" lvl="0" marL="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s-ES"/>
              <a:t>Crear directorio</a:t>
            </a:r>
            <a:endParaRPr/>
          </a:p>
          <a:p>
            <a:pPr indent="-228600" lvl="0" marL="228600" rtl="0" algn="l">
              <a:lnSpc>
                <a:spcPct val="90000"/>
              </a:lnSpc>
              <a:spcBef>
                <a:spcPts val="1000"/>
              </a:spcBef>
              <a:spcAft>
                <a:spcPts val="0"/>
              </a:spcAft>
              <a:buClr>
                <a:schemeClr val="dk1"/>
              </a:buClr>
              <a:buSzPct val="100000"/>
              <a:buChar char="•"/>
            </a:pPr>
            <a:r>
              <a:rPr lang="es-ES"/>
              <a:t>Borrar directorio</a:t>
            </a:r>
            <a:endParaRPr/>
          </a:p>
          <a:p>
            <a:pPr indent="-228600" lvl="0" marL="228600" rtl="0" algn="l">
              <a:lnSpc>
                <a:spcPct val="90000"/>
              </a:lnSpc>
              <a:spcBef>
                <a:spcPts val="1000"/>
              </a:spcBef>
              <a:spcAft>
                <a:spcPts val="0"/>
              </a:spcAft>
              <a:buClr>
                <a:schemeClr val="dk1"/>
              </a:buClr>
              <a:buSzPct val="100000"/>
              <a:buChar char="•"/>
            </a:pPr>
            <a:r>
              <a:rPr lang="es-ES"/>
              <a:t>Cambio de directorio actual</a:t>
            </a:r>
            <a:endParaRPr/>
          </a:p>
          <a:p>
            <a:pPr indent="-228600" lvl="0" marL="228600" rtl="0" algn="l">
              <a:lnSpc>
                <a:spcPct val="90000"/>
              </a:lnSpc>
              <a:spcBef>
                <a:spcPts val="1000"/>
              </a:spcBef>
              <a:spcAft>
                <a:spcPts val="0"/>
              </a:spcAft>
              <a:buClr>
                <a:schemeClr val="dk1"/>
              </a:buClr>
              <a:buSzPct val="100000"/>
              <a:buChar char="•"/>
            </a:pPr>
            <a:r>
              <a:rPr lang="es-ES"/>
              <a:t>Enumeración de archivos en un directorio</a:t>
            </a:r>
            <a:endParaRPr/>
          </a:p>
          <a:p>
            <a:pPr indent="-228600" lvl="0" marL="228600" rtl="0" algn="l">
              <a:lnSpc>
                <a:spcPct val="90000"/>
              </a:lnSpc>
              <a:spcBef>
                <a:spcPts val="1000"/>
              </a:spcBef>
              <a:spcAft>
                <a:spcPts val="0"/>
              </a:spcAft>
              <a:buClr>
                <a:schemeClr val="dk1"/>
              </a:buClr>
              <a:buSzPct val="100000"/>
              <a:buChar char="•"/>
            </a:pPr>
            <a:r>
              <a:rPr lang="es-ES"/>
              <a:t>Mover directorios</a:t>
            </a:r>
            <a:endParaRPr/>
          </a:p>
          <a:p>
            <a:pPr indent="-228600" lvl="0" marL="228600" rtl="0" algn="l">
              <a:lnSpc>
                <a:spcPct val="90000"/>
              </a:lnSpc>
              <a:spcBef>
                <a:spcPts val="1000"/>
              </a:spcBef>
              <a:spcAft>
                <a:spcPts val="0"/>
              </a:spcAft>
              <a:buClr>
                <a:schemeClr val="dk1"/>
              </a:buClr>
              <a:buSzPct val="100000"/>
              <a:buChar char="•"/>
            </a:pPr>
            <a:r>
              <a:rPr lang="es-ES"/>
              <a:t>Obtener notificaciones de cambio de directorio (programación)</a:t>
            </a:r>
            <a:endParaRPr/>
          </a:p>
        </p:txBody>
      </p:sp>
      <p:sp>
        <p:nvSpPr>
          <p:cNvPr id="334" name="Google Shape;33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35" name="Google Shape;335;p31"/>
          <p:cNvSpPr txBox="1"/>
          <p:nvPr/>
        </p:nvSpPr>
        <p:spPr>
          <a:xfrm>
            <a:off x="182880" y="6583680"/>
            <a:ext cx="68000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https://learn.microsoft.com/es-es/windows/win32/fileio/creating-and-deleting-directories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Permisos (archivos y carpetas) – Permisos 1</a:t>
            </a:r>
            <a:endParaRPr/>
          </a:p>
        </p:txBody>
      </p:sp>
      <p:sp>
        <p:nvSpPr>
          <p:cNvPr id="341" name="Google Shape;341;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p:txBody>
      </p:sp>
      <p:sp>
        <p:nvSpPr>
          <p:cNvPr id="342" name="Google Shape;34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43" name="Google Shape;343;p32"/>
          <p:cNvSpPr txBox="1"/>
          <p:nvPr/>
        </p:nvSpPr>
        <p:spPr>
          <a:xfrm>
            <a:off x="182880" y="6583680"/>
            <a:ext cx="43463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https://centenoseo.com/ingenieria-social/permisos-ntfs/</a:t>
            </a:r>
            <a:endParaRPr/>
          </a:p>
        </p:txBody>
      </p:sp>
      <p:pic>
        <p:nvPicPr>
          <p:cNvPr id="344" name="Google Shape;344;p32"/>
          <p:cNvPicPr preferRelativeResize="0"/>
          <p:nvPr/>
        </p:nvPicPr>
        <p:blipFill rotWithShape="1">
          <a:blip r:embed="rId3">
            <a:alphaModFix/>
          </a:blip>
          <a:srcRect b="0" l="0" r="0" t="0"/>
          <a:stretch/>
        </p:blipFill>
        <p:spPr>
          <a:xfrm>
            <a:off x="3690926" y="1753065"/>
            <a:ext cx="4105848" cy="45821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Permisos (archivos y carpetas) – Permisos 2</a:t>
            </a:r>
            <a:endParaRPr/>
          </a:p>
        </p:txBody>
      </p:sp>
      <p:sp>
        <p:nvSpPr>
          <p:cNvPr id="350" name="Google Shape;350;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es-ES"/>
              <a:t>Los </a:t>
            </a:r>
            <a:r>
              <a:rPr b="1" i="1" lang="es-ES"/>
              <a:t>Permisos NTFS</a:t>
            </a:r>
            <a:r>
              <a:rPr lang="es-ES"/>
              <a:t> permiten controlar qué usuarios y grupos puede tener acceso a archivos y carpetas en un volumen NTFS. La ventaja con los permisos NTFS  es que afectan a usuarios locales y a usuarios de la red.</a:t>
            </a:r>
            <a:endParaRPr/>
          </a:p>
          <a:p>
            <a:pPr indent="0" lvl="0" marL="0" rtl="0" algn="l">
              <a:lnSpc>
                <a:spcPct val="90000"/>
              </a:lnSpc>
              <a:spcBef>
                <a:spcPts val="1000"/>
              </a:spcBef>
              <a:spcAft>
                <a:spcPts val="0"/>
              </a:spcAft>
              <a:buClr>
                <a:schemeClr val="dk1"/>
              </a:buClr>
              <a:buSzPct val="100000"/>
              <a:buNone/>
            </a:pPr>
            <a:r>
              <a:rPr b="1" lang="es-ES"/>
              <a:t>Permisos estándares NTFS:</a:t>
            </a:r>
            <a:endParaRPr/>
          </a:p>
          <a:p>
            <a:pPr indent="-228600" lvl="1" marL="685800" rtl="0" algn="l">
              <a:lnSpc>
                <a:spcPct val="90000"/>
              </a:lnSpc>
              <a:spcBef>
                <a:spcPts val="500"/>
              </a:spcBef>
              <a:spcAft>
                <a:spcPts val="0"/>
              </a:spcAft>
              <a:buClr>
                <a:schemeClr val="dk1"/>
              </a:buClr>
              <a:buSzPct val="100000"/>
              <a:buChar char="•"/>
            </a:pPr>
            <a:r>
              <a:rPr b="1" lang="es-ES"/>
              <a:t>Control total</a:t>
            </a:r>
            <a:r>
              <a:rPr lang="es-ES"/>
              <a:t>: Cambiar permisos, tomas la propiedad y configurar las acciones permitidas por todos los demás permisos NTFS.</a:t>
            </a:r>
            <a:endParaRPr/>
          </a:p>
          <a:p>
            <a:pPr indent="-228600" lvl="1" marL="685800" rtl="0" algn="l">
              <a:lnSpc>
                <a:spcPct val="90000"/>
              </a:lnSpc>
              <a:spcBef>
                <a:spcPts val="500"/>
              </a:spcBef>
              <a:spcAft>
                <a:spcPts val="0"/>
              </a:spcAft>
              <a:buClr>
                <a:schemeClr val="dk1"/>
              </a:buClr>
              <a:buSzPct val="100000"/>
              <a:buChar char="•"/>
            </a:pPr>
            <a:r>
              <a:rPr lang="es-ES"/>
              <a:t> </a:t>
            </a:r>
            <a:r>
              <a:rPr b="1" lang="es-ES"/>
              <a:t>Modificar</a:t>
            </a:r>
            <a:r>
              <a:rPr lang="es-ES"/>
              <a:t>: Modificar, borrar el archivo y configurar las acciones permitidas por el permiso de escritura, el de lectura y el de ejecución.</a:t>
            </a:r>
            <a:endParaRPr/>
          </a:p>
          <a:p>
            <a:pPr indent="-228600" lvl="1" marL="685800" rtl="0" algn="l">
              <a:lnSpc>
                <a:spcPct val="90000"/>
              </a:lnSpc>
              <a:spcBef>
                <a:spcPts val="500"/>
              </a:spcBef>
              <a:spcAft>
                <a:spcPts val="0"/>
              </a:spcAft>
              <a:buClr>
                <a:schemeClr val="dk1"/>
              </a:buClr>
              <a:buSzPct val="100000"/>
              <a:buChar char="•"/>
            </a:pPr>
            <a:r>
              <a:rPr b="1" lang="es-ES"/>
              <a:t>Leer y ejecutar</a:t>
            </a:r>
            <a:r>
              <a:rPr lang="es-ES"/>
              <a:t>: Permiso para mostrar el contenido de una carpeta; para mostrarlos datos, atributos, propietario y permisos para los archivos dentro de la carpeta y para ejecutar archivos dentro de la carpeta.</a:t>
            </a:r>
            <a:endParaRPr/>
          </a:p>
          <a:p>
            <a:pPr indent="-228600" lvl="1" marL="685800" rtl="0" algn="l">
              <a:lnSpc>
                <a:spcPct val="90000"/>
              </a:lnSpc>
              <a:spcBef>
                <a:spcPts val="500"/>
              </a:spcBef>
              <a:spcAft>
                <a:spcPts val="0"/>
              </a:spcAft>
              <a:buClr>
                <a:schemeClr val="dk1"/>
              </a:buClr>
              <a:buSzPct val="100000"/>
              <a:buChar char="•"/>
            </a:pPr>
            <a:r>
              <a:rPr b="1" lang="es-ES"/>
              <a:t>Lista de contenido de la carpeta</a:t>
            </a:r>
            <a:r>
              <a:rPr lang="es-ES"/>
              <a:t>: Permiso para mostrar el contenido de una carpeta, así como mostrar los datos, atributos, propietario y permisos para los archivos dentro de la carpeta.</a:t>
            </a:r>
            <a:endParaRPr/>
          </a:p>
          <a:p>
            <a:pPr indent="0" lvl="0" marL="0" rtl="0" algn="l">
              <a:lnSpc>
                <a:spcPct val="90000"/>
              </a:lnSpc>
              <a:spcBef>
                <a:spcPts val="1000"/>
              </a:spcBef>
              <a:spcAft>
                <a:spcPts val="0"/>
              </a:spcAft>
              <a:buClr>
                <a:schemeClr val="dk1"/>
              </a:buClr>
              <a:buSzPct val="100000"/>
              <a:buNone/>
            </a:pPr>
            <a:r>
              <a:t/>
            </a:r>
            <a:endParaRPr/>
          </a:p>
        </p:txBody>
      </p:sp>
      <p:sp>
        <p:nvSpPr>
          <p:cNvPr id="351" name="Google Shape;35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52" name="Google Shape;352;p33"/>
          <p:cNvSpPr txBox="1"/>
          <p:nvPr/>
        </p:nvSpPr>
        <p:spPr>
          <a:xfrm>
            <a:off x="182880" y="6583680"/>
            <a:ext cx="43463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https://centenoseo.com/ingenieria-social/permisos-ntfs/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Permisos (archivos y carpetas) – Permisos 3</a:t>
            </a:r>
            <a:endParaRPr/>
          </a:p>
        </p:txBody>
      </p:sp>
      <p:sp>
        <p:nvSpPr>
          <p:cNvPr id="358" name="Google Shape;358;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s-ES"/>
              <a:t>Tipos de Permisos NTFS</a:t>
            </a:r>
            <a:endParaRPr/>
          </a:p>
          <a:p>
            <a:pPr indent="-228600" lvl="1" marL="685800" rtl="0" algn="l">
              <a:lnSpc>
                <a:spcPct val="90000"/>
              </a:lnSpc>
              <a:spcBef>
                <a:spcPts val="500"/>
              </a:spcBef>
              <a:spcAft>
                <a:spcPts val="0"/>
              </a:spcAft>
              <a:buClr>
                <a:schemeClr val="dk1"/>
              </a:buClr>
              <a:buSzPts val="2200"/>
              <a:buChar char="•"/>
            </a:pPr>
            <a:r>
              <a:rPr b="1" lang="es-ES" sz="2200"/>
              <a:t>Permisos explícitos</a:t>
            </a:r>
            <a:r>
              <a:rPr lang="es-ES" sz="2200"/>
              <a:t>: Permisos concedidos directamente a un archivo o carpeta.</a:t>
            </a:r>
            <a:endParaRPr/>
          </a:p>
          <a:p>
            <a:pPr indent="-228600" lvl="1" marL="685800" rtl="0" algn="l">
              <a:lnSpc>
                <a:spcPct val="90000"/>
              </a:lnSpc>
              <a:spcBef>
                <a:spcPts val="500"/>
              </a:spcBef>
              <a:spcAft>
                <a:spcPts val="0"/>
              </a:spcAft>
              <a:buClr>
                <a:schemeClr val="dk1"/>
              </a:buClr>
              <a:buSzPts val="2200"/>
              <a:buChar char="•"/>
            </a:pPr>
            <a:r>
              <a:rPr b="1" lang="es-ES" sz="2200"/>
              <a:t>Permisos heredados</a:t>
            </a:r>
            <a:r>
              <a:rPr lang="es-ES" sz="2200"/>
              <a:t>: Permisos concedidos a una carpeta (objeto o contenedor primario) que transmiten a los objetos secundarios (archivos o subcarpetas) que se encuentra dentro.</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rPr b="1" lang="es-ES"/>
              <a:t>Objetivos</a:t>
            </a:r>
            <a:endParaRPr/>
          </a:p>
          <a:p>
            <a:pPr indent="0" lvl="1" marL="457200" rtl="0" algn="l">
              <a:lnSpc>
                <a:spcPct val="90000"/>
              </a:lnSpc>
              <a:spcBef>
                <a:spcPts val="500"/>
              </a:spcBef>
              <a:spcAft>
                <a:spcPts val="0"/>
              </a:spcAft>
              <a:buClr>
                <a:schemeClr val="dk1"/>
              </a:buClr>
              <a:buSzPts val="2200"/>
              <a:buNone/>
            </a:pPr>
            <a:r>
              <a:rPr b="1" lang="es-ES" sz="2200"/>
              <a:t>Los objetos más comunes a los que se asignan permisos</a:t>
            </a:r>
            <a:r>
              <a:rPr lang="es-ES" sz="2200"/>
              <a:t> son los archivos NTFS y las carpetas, impresoras y objetos del Directorio activo. La información acerca de qué usuarios pueden acceder a un objeto y lo que pueden hacer se almacena en la </a:t>
            </a:r>
            <a:r>
              <a:rPr i="1" lang="es-ES" sz="2200"/>
              <a:t>Access control list (</a:t>
            </a:r>
            <a:r>
              <a:rPr b="1" i="1" lang="es-ES" sz="2200"/>
              <a:t>ACL</a:t>
            </a:r>
            <a:r>
              <a:rPr i="1" lang="es-ES" sz="2200"/>
              <a:t>)</a:t>
            </a:r>
            <a:r>
              <a:rPr lang="es-ES" sz="2200"/>
              <a:t>, que enumera todos los usuarios y grupos que tienen acceso a él.</a:t>
            </a:r>
            <a:endParaRPr/>
          </a:p>
          <a:p>
            <a:pPr indent="0" lvl="0" marL="0" rtl="0" algn="l">
              <a:lnSpc>
                <a:spcPct val="90000"/>
              </a:lnSpc>
              <a:spcBef>
                <a:spcPts val="1000"/>
              </a:spcBef>
              <a:spcAft>
                <a:spcPts val="0"/>
              </a:spcAft>
              <a:buClr>
                <a:schemeClr val="dk1"/>
              </a:buClr>
              <a:buSzPts val="2800"/>
              <a:buNone/>
            </a:pPr>
            <a:r>
              <a:t/>
            </a:r>
            <a:endParaRPr/>
          </a:p>
        </p:txBody>
      </p:sp>
      <p:sp>
        <p:nvSpPr>
          <p:cNvPr id="359" name="Google Shape;35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60" name="Google Shape;360;p34"/>
          <p:cNvSpPr txBox="1"/>
          <p:nvPr/>
        </p:nvSpPr>
        <p:spPr>
          <a:xfrm>
            <a:off x="182880" y="6583680"/>
            <a:ext cx="43463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https://centenoseo.com/ingenieria-social/permisos-ntfs/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366" name="Google Shape;366;p35"/>
          <p:cNvPicPr preferRelativeResize="0"/>
          <p:nvPr>
            <p:ph idx="1" type="body"/>
          </p:nvPr>
        </p:nvPicPr>
        <p:blipFill rotWithShape="1">
          <a:blip r:embed="rId3">
            <a:alphaModFix/>
          </a:blip>
          <a:srcRect b="0" l="0" r="0" t="0"/>
          <a:stretch/>
        </p:blipFill>
        <p:spPr>
          <a:xfrm>
            <a:off x="0" y="8474"/>
            <a:ext cx="12191999" cy="6849525"/>
          </a:xfrm>
          <a:prstGeom prst="rect">
            <a:avLst/>
          </a:prstGeom>
          <a:noFill/>
          <a:ln>
            <a:noFill/>
          </a:ln>
        </p:spPr>
      </p:pic>
      <p:sp>
        <p:nvSpPr>
          <p:cNvPr id="367" name="Google Shape;36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archivos 1</a:t>
            </a:r>
            <a:endParaRPr/>
          </a:p>
        </p:txBody>
      </p:sp>
      <p:sp>
        <p:nvSpPr>
          <p:cNvPr id="373" name="Google Shape;37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74" name="Google Shape;374;p36"/>
          <p:cNvSpPr txBox="1"/>
          <p:nvPr/>
        </p:nvSpPr>
        <p:spPr>
          <a:xfrm>
            <a:off x="182880" y="6583680"/>
            <a:ext cx="612956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https://learn.microsoft.com/es-es/windows/win32/fileio/about-file-management</a:t>
            </a:r>
            <a:endParaRPr/>
          </a:p>
        </p:txBody>
      </p:sp>
      <p:pic>
        <p:nvPicPr>
          <p:cNvPr id="375" name="Google Shape;375;p36"/>
          <p:cNvPicPr preferRelativeResize="0"/>
          <p:nvPr/>
        </p:nvPicPr>
        <p:blipFill rotWithShape="1">
          <a:blip r:embed="rId3">
            <a:alphaModFix/>
          </a:blip>
          <a:srcRect b="0" l="0" r="0" t="0"/>
          <a:stretch/>
        </p:blipFill>
        <p:spPr>
          <a:xfrm>
            <a:off x="2667952" y="1690688"/>
            <a:ext cx="6581775" cy="4476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archivos 2</a:t>
            </a:r>
            <a:endParaRPr/>
          </a:p>
        </p:txBody>
      </p:sp>
      <p:sp>
        <p:nvSpPr>
          <p:cNvPr id="381" name="Google Shape;38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82" name="Google Shape;382;p37"/>
          <p:cNvPicPr preferRelativeResize="0"/>
          <p:nvPr>
            <p:ph idx="1" type="body"/>
          </p:nvPr>
        </p:nvPicPr>
        <p:blipFill rotWithShape="1">
          <a:blip r:embed="rId3">
            <a:alphaModFix/>
          </a:blip>
          <a:srcRect b="0" l="0" r="0" t="0"/>
          <a:stretch/>
        </p:blipFill>
        <p:spPr>
          <a:xfrm>
            <a:off x="2605185" y="2188246"/>
            <a:ext cx="4860417" cy="3927217"/>
          </a:xfrm>
          <a:prstGeom prst="rect">
            <a:avLst/>
          </a:prstGeom>
          <a:noFill/>
          <a:ln>
            <a:noFill/>
          </a:ln>
        </p:spPr>
      </p:pic>
      <p:sp>
        <p:nvSpPr>
          <p:cNvPr id="383" name="Google Shape;383;p37"/>
          <p:cNvSpPr/>
          <p:nvPr/>
        </p:nvSpPr>
        <p:spPr>
          <a:xfrm>
            <a:off x="6894576" y="2002536"/>
            <a:ext cx="3255264" cy="978408"/>
          </a:xfrm>
          <a:prstGeom prst="wedgeRoundRectCallout">
            <a:avLst>
              <a:gd fmla="val -44709" name="adj1"/>
              <a:gd fmla="val 112033" name="adj2"/>
              <a:gd fmla="val 16667" name="adj3"/>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Calibri"/>
                <a:ea typeface="Calibri"/>
                <a:cs typeface="Calibri"/>
                <a:sym typeface="Calibri"/>
              </a:rPr>
              <a:t>¿Cómo obtener información de un fichero?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archivos 3</a:t>
            </a:r>
            <a:endParaRPr/>
          </a:p>
        </p:txBody>
      </p:sp>
      <p:sp>
        <p:nvSpPr>
          <p:cNvPr id="389" name="Google Shape;38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90" name="Google Shape;390;p38"/>
          <p:cNvPicPr preferRelativeResize="0"/>
          <p:nvPr/>
        </p:nvPicPr>
        <p:blipFill rotWithShape="1">
          <a:blip r:embed="rId3">
            <a:alphaModFix/>
          </a:blip>
          <a:srcRect b="0" l="0" r="0" t="0"/>
          <a:stretch/>
        </p:blipFill>
        <p:spPr>
          <a:xfrm>
            <a:off x="2722054" y="1927225"/>
            <a:ext cx="6619875" cy="442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archivos 4</a:t>
            </a:r>
            <a:endParaRPr/>
          </a:p>
        </p:txBody>
      </p:sp>
      <p:sp>
        <p:nvSpPr>
          <p:cNvPr id="396" name="Google Shape;39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97" name="Google Shape;397;p39"/>
          <p:cNvPicPr preferRelativeResize="0"/>
          <p:nvPr/>
        </p:nvPicPr>
        <p:blipFill rotWithShape="1">
          <a:blip r:embed="rId3">
            <a:alphaModFix/>
          </a:blip>
          <a:srcRect b="0" l="0" r="0" t="0"/>
          <a:stretch/>
        </p:blipFill>
        <p:spPr>
          <a:xfrm>
            <a:off x="1353377" y="2305394"/>
            <a:ext cx="3258379" cy="3258379"/>
          </a:xfrm>
          <a:prstGeom prst="rect">
            <a:avLst/>
          </a:prstGeom>
          <a:noFill/>
          <a:ln>
            <a:noFill/>
          </a:ln>
        </p:spPr>
      </p:pic>
      <p:sp>
        <p:nvSpPr>
          <p:cNvPr id="398" name="Google Shape;398;p39"/>
          <p:cNvSpPr txBox="1"/>
          <p:nvPr/>
        </p:nvSpPr>
        <p:spPr>
          <a:xfrm>
            <a:off x="1353377" y="6119336"/>
            <a:ext cx="8481392"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https://www.adslzone.net/esenciales/windows-10/enlaces-simbolicos-windows-10/</a:t>
            </a:r>
            <a:endParaRPr/>
          </a:p>
          <a:p>
            <a:pPr indent="0" lvl="0" marL="0" marR="0" rtl="0" algn="l">
              <a:spcBef>
                <a:spcPts val="0"/>
              </a:spcBef>
              <a:spcAft>
                <a:spcPts val="0"/>
              </a:spcAft>
              <a:buNone/>
            </a:pPr>
            <a:r>
              <a:rPr lang="es-ES" sz="1400">
                <a:solidFill>
                  <a:schemeClr val="dk1"/>
                </a:solidFill>
                <a:latin typeface="Calibri"/>
                <a:ea typeface="Calibri"/>
                <a:cs typeface="Calibri"/>
                <a:sym typeface="Calibri"/>
              </a:rPr>
              <a:t>https://recoverhdd.es/blog/ntfs-symbolic-and-hard-links-in-windows.html</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9" name="Google Shape;399;p39"/>
          <p:cNvSpPr/>
          <p:nvPr/>
        </p:nvSpPr>
        <p:spPr>
          <a:xfrm>
            <a:off x="5088836" y="2208589"/>
            <a:ext cx="5791200" cy="1666361"/>
          </a:xfrm>
          <a:prstGeom prst="wedgeRoundRectCallout">
            <a:avLst>
              <a:gd fmla="val -62709" name="adj1"/>
              <a:gd fmla="val 24326" name="adj2"/>
              <a:gd fmla="val 16667" name="adj3"/>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2000">
                <a:solidFill>
                  <a:schemeClr val="lt1"/>
                </a:solidFill>
                <a:latin typeface="Calibri"/>
                <a:ea typeface="Calibri"/>
                <a:cs typeface="Calibri"/>
                <a:sym typeface="Calibri"/>
              </a:rPr>
              <a:t>¿Qué son los hard-links y los soft-links?</a:t>
            </a:r>
            <a:endParaRPr/>
          </a:p>
          <a:p>
            <a:pPr indent="0" lvl="0" marL="0" marR="0" rtl="0" algn="ctr">
              <a:spcBef>
                <a:spcPts val="0"/>
              </a:spcBef>
              <a:spcAft>
                <a:spcPts val="0"/>
              </a:spcAft>
              <a:buNone/>
            </a:pPr>
            <a:r>
              <a:rPr lang="es-ES" sz="2000">
                <a:solidFill>
                  <a:schemeClr val="lt1"/>
                </a:solidFill>
                <a:latin typeface="Calibri"/>
                <a:ea typeface="Calibri"/>
                <a:cs typeface="Calibri"/>
                <a:sym typeface="Calibri"/>
              </a:rPr>
              <a:t>¿Cómo se crean en Windows?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Vamos a conocerte un poco más</a:t>
            </a:r>
            <a:endParaRPr/>
          </a:p>
        </p:txBody>
      </p:sp>
      <p:pic>
        <p:nvPicPr>
          <p:cNvPr id="112" name="Google Shape;112;p4"/>
          <p:cNvPicPr preferRelativeResize="0"/>
          <p:nvPr>
            <p:ph idx="1" type="body"/>
          </p:nvPr>
        </p:nvPicPr>
        <p:blipFill rotWithShape="1">
          <a:blip r:embed="rId3">
            <a:alphaModFix/>
          </a:blip>
          <a:srcRect b="0" l="0" r="0" t="0"/>
          <a:stretch/>
        </p:blipFill>
        <p:spPr>
          <a:xfrm>
            <a:off x="2228144" y="1825625"/>
            <a:ext cx="7735712" cy="4351338"/>
          </a:xfrm>
          <a:prstGeom prst="rect">
            <a:avLst/>
          </a:prstGeom>
          <a:noFill/>
          <a:ln>
            <a:noFill/>
          </a:ln>
        </p:spPr>
      </p:pic>
      <p:sp>
        <p:nvSpPr>
          <p:cNvPr id="113" name="Google Shape;11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Sistemas de archivos locales</a:t>
            </a:r>
            <a:br>
              <a:rPr lang="es-ES"/>
            </a:br>
            <a:r>
              <a:rPr lang="es-ES"/>
              <a:t>Administración de archivos 5</a:t>
            </a:r>
            <a:endParaRPr/>
          </a:p>
        </p:txBody>
      </p:sp>
      <p:sp>
        <p:nvSpPr>
          <p:cNvPr id="405" name="Google Shape;405;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06" name="Google Shape;406;p40"/>
          <p:cNvPicPr preferRelativeResize="0"/>
          <p:nvPr/>
        </p:nvPicPr>
        <p:blipFill rotWithShape="1">
          <a:blip r:embed="rId3">
            <a:alphaModFix/>
          </a:blip>
          <a:srcRect b="0" l="0" r="0" t="0"/>
          <a:stretch/>
        </p:blipFill>
        <p:spPr>
          <a:xfrm>
            <a:off x="3106102" y="1889792"/>
            <a:ext cx="5657775" cy="496820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La papelera en Windows 1</a:t>
            </a:r>
            <a:endParaRPr/>
          </a:p>
        </p:txBody>
      </p:sp>
      <p:sp>
        <p:nvSpPr>
          <p:cNvPr id="412" name="Google Shape;412;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es-ES"/>
              <a:t>La papelera de reciclaje es una característica fundamental en el sistema operativo Windows diseñada para ayudar a los usuarios a gestionar sus archivos de manera segura.</a:t>
            </a:r>
            <a:endParaRPr/>
          </a:p>
          <a:p>
            <a:pPr indent="0" lvl="1" marL="457200" rtl="0" algn="l">
              <a:lnSpc>
                <a:spcPct val="90000"/>
              </a:lnSpc>
              <a:spcBef>
                <a:spcPts val="500"/>
              </a:spcBef>
              <a:spcAft>
                <a:spcPts val="0"/>
              </a:spcAft>
              <a:buClr>
                <a:schemeClr val="dk1"/>
              </a:buClr>
              <a:buSzPct val="100000"/>
              <a:buNone/>
            </a:pPr>
            <a:r>
              <a:rPr lang="es-ES"/>
              <a:t>La papelera actúa como una especie de "cubo de basura" virtual donde se envían los archivos eliminados antes de ser permanentemente eliminados del sistema.</a:t>
            </a:r>
            <a:endParaRPr/>
          </a:p>
          <a:p>
            <a:pPr indent="-228600" lvl="0" marL="228600" rtl="0" algn="l">
              <a:lnSpc>
                <a:spcPct val="90000"/>
              </a:lnSpc>
              <a:spcBef>
                <a:spcPts val="1000"/>
              </a:spcBef>
              <a:spcAft>
                <a:spcPts val="0"/>
              </a:spcAft>
              <a:buClr>
                <a:schemeClr val="dk1"/>
              </a:buClr>
              <a:buSzPct val="100000"/>
              <a:buFont typeface="Calibri"/>
              <a:buAutoNum type="arabicPeriod"/>
            </a:pPr>
            <a:r>
              <a:rPr b="1" lang="es-ES" sz="2400"/>
              <a:t>Almacenamiento Temporal:</a:t>
            </a:r>
            <a:r>
              <a:rPr lang="es-ES" sz="2400"/>
              <a:t> Los archivos eliminados se mueven inicialmente a la papelera de reciclaje, lo que permite a los usuarios recuperarlos si es necesario antes de su eliminación definitiva.</a:t>
            </a:r>
            <a:endParaRPr/>
          </a:p>
          <a:p>
            <a:pPr indent="-228600" lvl="0" marL="228600" rtl="0" algn="l">
              <a:lnSpc>
                <a:spcPct val="90000"/>
              </a:lnSpc>
              <a:spcBef>
                <a:spcPts val="1000"/>
              </a:spcBef>
              <a:spcAft>
                <a:spcPts val="0"/>
              </a:spcAft>
              <a:buClr>
                <a:schemeClr val="dk1"/>
              </a:buClr>
              <a:buSzPct val="100000"/>
              <a:buFont typeface="Calibri"/>
              <a:buAutoNum type="arabicPeriod"/>
            </a:pPr>
            <a:r>
              <a:rPr b="1" lang="es-ES" sz="2400"/>
              <a:t>Seguridad y Prevención de Pérdida de Datos:</a:t>
            </a:r>
            <a:r>
              <a:rPr lang="es-ES" sz="2400"/>
              <a:t> La papelera de reciclaje ayuda a prevenir la pérdida accidental de archivos importantes al proporcionar una capa adicional de seguridad antes de su eliminación permanente.</a:t>
            </a:r>
            <a:endParaRPr/>
          </a:p>
          <a:p>
            <a:pPr indent="-228600" lvl="0" marL="228600" rtl="0" algn="l">
              <a:lnSpc>
                <a:spcPct val="90000"/>
              </a:lnSpc>
              <a:spcBef>
                <a:spcPts val="1000"/>
              </a:spcBef>
              <a:spcAft>
                <a:spcPts val="0"/>
              </a:spcAft>
              <a:buClr>
                <a:schemeClr val="dk1"/>
              </a:buClr>
              <a:buSzPct val="100000"/>
              <a:buFont typeface="Calibri"/>
              <a:buAutoNum type="arabicPeriod"/>
            </a:pPr>
            <a:r>
              <a:rPr b="1" lang="es-ES" sz="2400"/>
              <a:t>Gestión de Espacio en Disco:</a:t>
            </a:r>
            <a:r>
              <a:rPr lang="es-ES" sz="2400"/>
              <a:t> La papelera de reciclaje gestiona automáticamente el espacio en disco asignado para almacenar archivos eliminados, eliminando automáticamente los archivos más antiguos cuando el espacio es insuficiente.</a:t>
            </a:r>
            <a:endParaRPr/>
          </a:p>
          <a:p>
            <a:pPr indent="0" lvl="0" marL="0" rtl="0" algn="l">
              <a:lnSpc>
                <a:spcPct val="90000"/>
              </a:lnSpc>
              <a:spcBef>
                <a:spcPts val="1000"/>
              </a:spcBef>
              <a:spcAft>
                <a:spcPts val="0"/>
              </a:spcAft>
              <a:buClr>
                <a:schemeClr val="dk1"/>
              </a:buClr>
              <a:buSzPct val="100000"/>
              <a:buNone/>
            </a:pPr>
            <a:r>
              <a:t/>
            </a:r>
            <a:endParaRPr/>
          </a:p>
        </p:txBody>
      </p:sp>
      <p:sp>
        <p:nvSpPr>
          <p:cNvPr id="413" name="Google Shape;41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14" name="Google Shape;414;p41"/>
          <p:cNvPicPr preferRelativeResize="0"/>
          <p:nvPr/>
        </p:nvPicPr>
        <p:blipFill rotWithShape="1">
          <a:blip r:embed="rId3">
            <a:alphaModFix/>
          </a:blip>
          <a:srcRect b="0" l="0" r="0" t="0"/>
          <a:stretch/>
        </p:blipFill>
        <p:spPr>
          <a:xfrm>
            <a:off x="8610600" y="230188"/>
            <a:ext cx="2009775" cy="1066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La papelera en Windows 2</a:t>
            </a:r>
            <a:endParaRPr/>
          </a:p>
        </p:txBody>
      </p:sp>
      <p:sp>
        <p:nvSpPr>
          <p:cNvPr id="420" name="Google Shape;420;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s-ES"/>
              <a:t>Funcionamiento Interno:</a:t>
            </a:r>
            <a:endParaRPr/>
          </a:p>
          <a:p>
            <a:pPr indent="0" lvl="0" marL="0" rtl="0" algn="l">
              <a:lnSpc>
                <a:spcPct val="90000"/>
              </a:lnSpc>
              <a:spcBef>
                <a:spcPts val="1000"/>
              </a:spcBef>
              <a:spcAft>
                <a:spcPts val="0"/>
              </a:spcAft>
              <a:buClr>
                <a:schemeClr val="dk1"/>
              </a:buClr>
              <a:buSzPts val="2800"/>
              <a:buNone/>
            </a:pPr>
            <a:r>
              <a:rPr lang="es-ES"/>
              <a:t>La papelera de reciclaje está ubicada en una carpeta especial en el sistema operativo, por lo general en la unidad principal (C:). </a:t>
            </a:r>
            <a:endParaRPr/>
          </a:p>
          <a:p>
            <a:pPr indent="0" lvl="0" marL="0" rtl="0" algn="l">
              <a:lnSpc>
                <a:spcPct val="90000"/>
              </a:lnSpc>
              <a:spcBef>
                <a:spcPts val="1000"/>
              </a:spcBef>
              <a:spcAft>
                <a:spcPts val="0"/>
              </a:spcAft>
              <a:buClr>
                <a:schemeClr val="dk1"/>
              </a:buClr>
              <a:buSzPts val="2800"/>
              <a:buNone/>
            </a:pPr>
            <a:r>
              <a:rPr lang="es-ES"/>
              <a:t>Cada usuario tiene su propia papelera de reciclaje, lo que garantiza la privacidad y seguridad de los archivos.</a:t>
            </a:r>
            <a:endParaRPr/>
          </a:p>
          <a:p>
            <a:pPr indent="0" lvl="0" marL="0" rtl="0" algn="l">
              <a:lnSpc>
                <a:spcPct val="90000"/>
              </a:lnSpc>
              <a:spcBef>
                <a:spcPts val="1000"/>
              </a:spcBef>
              <a:spcAft>
                <a:spcPts val="0"/>
              </a:spcAft>
              <a:buClr>
                <a:schemeClr val="dk1"/>
              </a:buClr>
              <a:buSzPts val="2800"/>
              <a:buNone/>
            </a:pPr>
            <a:r>
              <a:rPr lang="es-ES"/>
              <a:t>Internamente, la papelera de reciclaje mantiene una lista de archivos eliminados junto con su ubicación original, lo que facilita su restauración si es necesario.</a:t>
            </a:r>
            <a:endParaRPr/>
          </a:p>
          <a:p>
            <a:pPr indent="0" lvl="0" marL="0" rtl="0" algn="l">
              <a:lnSpc>
                <a:spcPct val="90000"/>
              </a:lnSpc>
              <a:spcBef>
                <a:spcPts val="1000"/>
              </a:spcBef>
              <a:spcAft>
                <a:spcPts val="0"/>
              </a:spcAft>
              <a:buClr>
                <a:schemeClr val="dk1"/>
              </a:buClr>
              <a:buSzPts val="2800"/>
              <a:buNone/>
            </a:pPr>
            <a:r>
              <a:t/>
            </a:r>
            <a:endParaRPr/>
          </a:p>
        </p:txBody>
      </p:sp>
      <p:sp>
        <p:nvSpPr>
          <p:cNvPr id="421" name="Google Shape;42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22" name="Google Shape;422;p42"/>
          <p:cNvPicPr preferRelativeResize="0"/>
          <p:nvPr/>
        </p:nvPicPr>
        <p:blipFill rotWithShape="1">
          <a:blip r:embed="rId3">
            <a:alphaModFix/>
          </a:blip>
          <a:srcRect b="0" l="0" r="0" t="0"/>
          <a:stretch/>
        </p:blipFill>
        <p:spPr>
          <a:xfrm>
            <a:off x="8610600" y="230188"/>
            <a:ext cx="2009775" cy="1066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La papelera en Windows 3</a:t>
            </a:r>
            <a:endParaRPr/>
          </a:p>
        </p:txBody>
      </p:sp>
      <p:sp>
        <p:nvSpPr>
          <p:cNvPr id="428" name="Google Shape;42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29" name="Google Shape;429;p43"/>
          <p:cNvPicPr preferRelativeResize="0"/>
          <p:nvPr/>
        </p:nvPicPr>
        <p:blipFill rotWithShape="1">
          <a:blip r:embed="rId3">
            <a:alphaModFix/>
          </a:blip>
          <a:srcRect b="0" l="0" r="0" t="0"/>
          <a:stretch/>
        </p:blipFill>
        <p:spPr>
          <a:xfrm>
            <a:off x="8610600" y="230188"/>
            <a:ext cx="2009775" cy="1066800"/>
          </a:xfrm>
          <a:prstGeom prst="rect">
            <a:avLst/>
          </a:prstGeom>
          <a:noFill/>
          <a:ln>
            <a:noFill/>
          </a:ln>
        </p:spPr>
      </p:pic>
      <p:pic>
        <p:nvPicPr>
          <p:cNvPr id="430" name="Google Shape;430;p43"/>
          <p:cNvPicPr preferRelativeResize="0"/>
          <p:nvPr/>
        </p:nvPicPr>
        <p:blipFill rotWithShape="1">
          <a:blip r:embed="rId4">
            <a:alphaModFix/>
          </a:blip>
          <a:srcRect b="0" l="0" r="0" t="0"/>
          <a:stretch/>
        </p:blipFill>
        <p:spPr>
          <a:xfrm>
            <a:off x="2496820" y="1535289"/>
            <a:ext cx="6565900" cy="49575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La consola GPMC</a:t>
            </a:r>
            <a:endParaRPr/>
          </a:p>
        </p:txBody>
      </p:sp>
      <p:sp>
        <p:nvSpPr>
          <p:cNvPr id="436" name="Google Shape;436;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s-ES" sz="2000"/>
              <a:t>GPMC (Group Policy Management Console) </a:t>
            </a:r>
            <a:endParaRPr/>
          </a:p>
          <a:p>
            <a:pPr indent="0" lvl="0" marL="0" rtl="0" algn="l">
              <a:lnSpc>
                <a:spcPct val="90000"/>
              </a:lnSpc>
              <a:spcBef>
                <a:spcPts val="1000"/>
              </a:spcBef>
              <a:spcAft>
                <a:spcPts val="0"/>
              </a:spcAft>
              <a:buClr>
                <a:schemeClr val="dk1"/>
              </a:buClr>
              <a:buSzPts val="2000"/>
              <a:buNone/>
            </a:pPr>
            <a:r>
              <a:rPr lang="es-ES" sz="2000"/>
              <a:t>Es una herramienta de administración de políticas de grupo; permite a los administradores la implementación y el mantenimiento de configuraciones de seguridad, configuraciones de escritorio y otras directivas en múltiples equipos dentro de una red. </a:t>
            </a:r>
            <a:endParaRPr/>
          </a:p>
          <a:p>
            <a:pPr indent="0" lvl="0" marL="0" rtl="0" algn="l">
              <a:lnSpc>
                <a:spcPct val="90000"/>
              </a:lnSpc>
              <a:spcBef>
                <a:spcPts val="1000"/>
              </a:spcBef>
              <a:spcAft>
                <a:spcPts val="0"/>
              </a:spcAft>
              <a:buClr>
                <a:schemeClr val="dk1"/>
              </a:buClr>
              <a:buSzPts val="2000"/>
              <a:buNone/>
            </a:pPr>
            <a:r>
              <a:rPr lang="es-ES" sz="2000"/>
              <a:t>Con GPMC, los administradores pueden crear, editar, vincular y eliminar políticas de grupo, así como realizar un seguimiento de su aplicación y resultados de manera eficiente. </a:t>
            </a:r>
            <a:endParaRPr/>
          </a:p>
        </p:txBody>
      </p:sp>
      <p:sp>
        <p:nvSpPr>
          <p:cNvPr id="437" name="Google Shape;43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38" name="Google Shape;438;p44"/>
          <p:cNvSpPr txBox="1"/>
          <p:nvPr/>
        </p:nvSpPr>
        <p:spPr>
          <a:xfrm>
            <a:off x="448056" y="6492875"/>
            <a:ext cx="88656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https://www.xataka.com/basics/como-usar-el-editor-de-directivas-de-grupo-local-gpedit-msc-si-tu-windows-no-lo-trae</a:t>
            </a:r>
            <a:endParaRPr/>
          </a:p>
        </p:txBody>
      </p:sp>
      <p:pic>
        <p:nvPicPr>
          <p:cNvPr id="439" name="Google Shape;439;p44"/>
          <p:cNvPicPr preferRelativeResize="0"/>
          <p:nvPr/>
        </p:nvPicPr>
        <p:blipFill rotWithShape="1">
          <a:blip r:embed="rId3">
            <a:alphaModFix/>
          </a:blip>
          <a:srcRect b="0" l="0" r="0" t="0"/>
          <a:stretch/>
        </p:blipFill>
        <p:spPr>
          <a:xfrm>
            <a:off x="3410902" y="4001294"/>
            <a:ext cx="4181475" cy="2133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La consola GPMC</a:t>
            </a:r>
            <a:endParaRPr/>
          </a:p>
        </p:txBody>
      </p:sp>
      <p:sp>
        <p:nvSpPr>
          <p:cNvPr id="445" name="Google Shape;445;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46" name="Google Shape;446;p45"/>
          <p:cNvSpPr txBox="1"/>
          <p:nvPr/>
        </p:nvSpPr>
        <p:spPr>
          <a:xfrm>
            <a:off x="448056" y="6492875"/>
            <a:ext cx="88656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https://www.xataka.com/basics/como-usar-el-editor-de-directivas-de-grupo-local-gpedit-msc-si-tu-windows-no-lo-trae</a:t>
            </a:r>
            <a:endParaRPr/>
          </a:p>
        </p:txBody>
      </p:sp>
      <p:pic>
        <p:nvPicPr>
          <p:cNvPr id="447" name="Google Shape;447;p45"/>
          <p:cNvPicPr preferRelativeResize="0"/>
          <p:nvPr/>
        </p:nvPicPr>
        <p:blipFill rotWithShape="1">
          <a:blip r:embed="rId3">
            <a:alphaModFix/>
          </a:blip>
          <a:srcRect b="0" l="0" r="0" t="0"/>
          <a:stretch/>
        </p:blipFill>
        <p:spPr>
          <a:xfrm>
            <a:off x="941831" y="1413890"/>
            <a:ext cx="9946751" cy="47583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Copias de seguridad en Windows 1</a:t>
            </a:r>
            <a:endParaRPr/>
          </a:p>
        </p:txBody>
      </p:sp>
      <p:sp>
        <p:nvSpPr>
          <p:cNvPr id="453" name="Google Shape;453;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s-ES"/>
              <a:t>Las copias de seguridad son mecanismos de protección de datos contra pérdidas, daños o errores.</a:t>
            </a:r>
            <a:endParaRPr/>
          </a:p>
          <a:p>
            <a:pPr indent="-228600" lvl="1" marL="685800" rtl="0" algn="l">
              <a:lnSpc>
                <a:spcPct val="90000"/>
              </a:lnSpc>
              <a:spcBef>
                <a:spcPts val="500"/>
              </a:spcBef>
              <a:spcAft>
                <a:spcPts val="0"/>
              </a:spcAft>
              <a:buClr>
                <a:srgbClr val="7F7F7F"/>
              </a:buClr>
              <a:buSzPts val="2400"/>
              <a:buChar char="•"/>
            </a:pPr>
            <a:r>
              <a:rPr lang="es-ES">
                <a:solidFill>
                  <a:srgbClr val="7F7F7F"/>
                </a:solidFill>
              </a:rPr>
              <a:t>"copia de seguridad completa“</a:t>
            </a:r>
            <a:endParaRPr/>
          </a:p>
          <a:p>
            <a:pPr indent="-228600" lvl="1" marL="685800" rtl="0" algn="l">
              <a:lnSpc>
                <a:spcPct val="90000"/>
              </a:lnSpc>
              <a:spcBef>
                <a:spcPts val="500"/>
              </a:spcBef>
              <a:spcAft>
                <a:spcPts val="0"/>
              </a:spcAft>
              <a:buClr>
                <a:srgbClr val="7F7F7F"/>
              </a:buClr>
              <a:buSzPts val="2400"/>
              <a:buChar char="•"/>
            </a:pPr>
            <a:r>
              <a:rPr lang="es-ES">
                <a:solidFill>
                  <a:srgbClr val="7F7F7F"/>
                </a:solidFill>
              </a:rPr>
              <a:t>"copia de seguridad incremental“</a:t>
            </a:r>
            <a:endParaRPr/>
          </a:p>
          <a:p>
            <a:pPr indent="-228600" lvl="1" marL="685800" rtl="0" algn="l">
              <a:lnSpc>
                <a:spcPct val="90000"/>
              </a:lnSpc>
              <a:spcBef>
                <a:spcPts val="500"/>
              </a:spcBef>
              <a:spcAft>
                <a:spcPts val="0"/>
              </a:spcAft>
              <a:buClr>
                <a:srgbClr val="7F7F7F"/>
              </a:buClr>
              <a:buSzPts val="2400"/>
              <a:buChar char="•"/>
            </a:pPr>
            <a:r>
              <a:rPr lang="es-ES">
                <a:solidFill>
                  <a:srgbClr val="7F7F7F"/>
                </a:solidFill>
              </a:rPr>
              <a:t>"punto de restauración"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s-ES"/>
              <a:t>Métodos de copia de seguridad: </a:t>
            </a:r>
            <a:br>
              <a:rPr lang="es-ES"/>
            </a:br>
            <a:r>
              <a:rPr lang="es-ES">
                <a:solidFill>
                  <a:srgbClr val="7F7F7F"/>
                </a:solidFill>
              </a:rPr>
              <a:t>copias de seguridad locales, en la nube y en dispositivos externos.</a:t>
            </a:r>
            <a:endParaRPr/>
          </a:p>
        </p:txBody>
      </p:sp>
      <p:sp>
        <p:nvSpPr>
          <p:cNvPr id="454" name="Google Shape;45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Copias de seguridad en Windows 2</a:t>
            </a:r>
            <a:endParaRPr/>
          </a:p>
        </p:txBody>
      </p:sp>
      <p:sp>
        <p:nvSpPr>
          <p:cNvPr id="460" name="Google Shape;46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61" name="Google Shape;461;p47"/>
          <p:cNvPicPr preferRelativeResize="0"/>
          <p:nvPr/>
        </p:nvPicPr>
        <p:blipFill rotWithShape="1">
          <a:blip r:embed="rId3">
            <a:alphaModFix/>
          </a:blip>
          <a:srcRect b="0" l="0" r="0" t="0"/>
          <a:stretch/>
        </p:blipFill>
        <p:spPr>
          <a:xfrm>
            <a:off x="2666086" y="1563622"/>
            <a:ext cx="4402623" cy="4792728"/>
          </a:xfrm>
          <a:prstGeom prst="rect">
            <a:avLst/>
          </a:prstGeom>
          <a:noFill/>
          <a:ln>
            <a:noFill/>
          </a:ln>
        </p:spPr>
      </p:pic>
      <p:sp>
        <p:nvSpPr>
          <p:cNvPr id="462" name="Google Shape;462;p47"/>
          <p:cNvSpPr txBox="1"/>
          <p:nvPr/>
        </p:nvSpPr>
        <p:spPr>
          <a:xfrm>
            <a:off x="256032" y="6567586"/>
            <a:ext cx="1029948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https://support.microsoft.com/es-es/windows/hacer-una-copia-de-seguridad-de-tu-pc-windows-87a81f8a-78fa-456e-b521-ac0560e32338</a:t>
            </a:r>
            <a:endParaRPr/>
          </a:p>
        </p:txBody>
      </p:sp>
      <p:pic>
        <p:nvPicPr>
          <p:cNvPr id="463" name="Google Shape;463;p47"/>
          <p:cNvPicPr preferRelativeResize="0"/>
          <p:nvPr/>
        </p:nvPicPr>
        <p:blipFill rotWithShape="1">
          <a:blip r:embed="rId4">
            <a:alphaModFix/>
          </a:blip>
          <a:srcRect b="0" l="79783" r="0" t="68583"/>
          <a:stretch/>
        </p:blipFill>
        <p:spPr>
          <a:xfrm>
            <a:off x="8925500" y="3456796"/>
            <a:ext cx="3260036" cy="274566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Copias de seguridad en Windows 3</a:t>
            </a:r>
            <a:endParaRPr/>
          </a:p>
        </p:txBody>
      </p:sp>
      <p:sp>
        <p:nvSpPr>
          <p:cNvPr id="469" name="Google Shape;469;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70" name="Google Shape;470;p48"/>
          <p:cNvPicPr preferRelativeResize="0"/>
          <p:nvPr/>
        </p:nvPicPr>
        <p:blipFill rotWithShape="1">
          <a:blip r:embed="rId3">
            <a:alphaModFix/>
          </a:blip>
          <a:srcRect b="0" l="0" r="0" t="0"/>
          <a:stretch/>
        </p:blipFill>
        <p:spPr>
          <a:xfrm>
            <a:off x="2816119" y="1624289"/>
            <a:ext cx="6559762" cy="509718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Copias de seguridad en Windows 4</a:t>
            </a:r>
            <a:endParaRPr/>
          </a:p>
        </p:txBody>
      </p:sp>
      <p:sp>
        <p:nvSpPr>
          <p:cNvPr id="476" name="Google Shape;476;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77" name="Google Shape;477;p49"/>
          <p:cNvPicPr preferRelativeResize="0"/>
          <p:nvPr/>
        </p:nvPicPr>
        <p:blipFill rotWithShape="1">
          <a:blip r:embed="rId3">
            <a:alphaModFix/>
          </a:blip>
          <a:srcRect b="0" l="0" r="0" t="0"/>
          <a:stretch/>
        </p:blipFill>
        <p:spPr>
          <a:xfrm>
            <a:off x="6625675" y="1554163"/>
            <a:ext cx="3969850" cy="5167312"/>
          </a:xfrm>
          <a:prstGeom prst="rect">
            <a:avLst/>
          </a:prstGeom>
          <a:noFill/>
          <a:ln>
            <a:noFill/>
          </a:ln>
        </p:spPr>
      </p:pic>
      <p:pic>
        <p:nvPicPr>
          <p:cNvPr id="478" name="Google Shape;478;p49"/>
          <p:cNvPicPr preferRelativeResize="0"/>
          <p:nvPr/>
        </p:nvPicPr>
        <p:blipFill rotWithShape="1">
          <a:blip r:embed="rId4">
            <a:alphaModFix/>
          </a:blip>
          <a:srcRect b="0" l="0" r="0" t="0"/>
          <a:stretch/>
        </p:blipFill>
        <p:spPr>
          <a:xfrm>
            <a:off x="254756" y="1690688"/>
            <a:ext cx="5841244" cy="45388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19" name="Google Shape;119;p5"/>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
        <p:nvSpPr>
          <p:cNvPr id="120" name="Google Shape;12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Programación de tareas en Windows 1</a:t>
            </a:r>
            <a:endParaRPr/>
          </a:p>
        </p:txBody>
      </p:sp>
      <p:sp>
        <p:nvSpPr>
          <p:cNvPr id="484" name="Google Shape;48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485" name="Google Shape;485;p50"/>
          <p:cNvPicPr preferRelativeResize="0"/>
          <p:nvPr/>
        </p:nvPicPr>
        <p:blipFill rotWithShape="1">
          <a:blip r:embed="rId3">
            <a:alphaModFix/>
          </a:blip>
          <a:srcRect b="0" l="0" r="0" t="0"/>
          <a:stretch/>
        </p:blipFill>
        <p:spPr>
          <a:xfrm>
            <a:off x="2565654" y="1289002"/>
            <a:ext cx="6294882" cy="4887961"/>
          </a:xfrm>
          <a:prstGeom prst="rect">
            <a:avLst/>
          </a:prstGeom>
          <a:noFill/>
          <a:ln>
            <a:noFill/>
          </a:ln>
        </p:spPr>
      </p:pic>
      <p:sp>
        <p:nvSpPr>
          <p:cNvPr id="486" name="Google Shape;486;p50"/>
          <p:cNvSpPr txBox="1"/>
          <p:nvPr/>
        </p:nvSpPr>
        <p:spPr>
          <a:xfrm>
            <a:off x="146304" y="6538912"/>
            <a:ext cx="650979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https://learn.microsoft.com/es-es/windows/win32/taskschd/about-the-task-scheduler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Programación de tareas en Windows 2</a:t>
            </a:r>
            <a:endParaRPr/>
          </a:p>
        </p:txBody>
      </p:sp>
      <p:pic>
        <p:nvPicPr>
          <p:cNvPr id="492" name="Google Shape;492;p51"/>
          <p:cNvPicPr preferRelativeResize="0"/>
          <p:nvPr>
            <p:ph idx="1" type="body"/>
          </p:nvPr>
        </p:nvPicPr>
        <p:blipFill rotWithShape="1">
          <a:blip r:embed="rId3">
            <a:alphaModFix/>
          </a:blip>
          <a:srcRect b="0" l="0" r="0" t="0"/>
          <a:stretch/>
        </p:blipFill>
        <p:spPr>
          <a:xfrm>
            <a:off x="2576355" y="1619827"/>
            <a:ext cx="6444974" cy="4612000"/>
          </a:xfrm>
          <a:prstGeom prst="rect">
            <a:avLst/>
          </a:prstGeom>
          <a:noFill/>
          <a:ln>
            <a:noFill/>
          </a:ln>
        </p:spPr>
      </p:pic>
      <p:sp>
        <p:nvSpPr>
          <p:cNvPr id="493" name="Google Shape;49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b700982444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Programación de tareas en Windows 3</a:t>
            </a:r>
            <a:endParaRPr/>
          </a:p>
        </p:txBody>
      </p:sp>
      <p:sp>
        <p:nvSpPr>
          <p:cNvPr id="499" name="Google Shape;499;g2b700982444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00" name="Google Shape;500;g2b700982444_0_0"/>
          <p:cNvPicPr preferRelativeResize="0"/>
          <p:nvPr/>
        </p:nvPicPr>
        <p:blipFill>
          <a:blip r:embed="rId3">
            <a:alphaModFix/>
          </a:blip>
          <a:stretch>
            <a:fillRect/>
          </a:stretch>
        </p:blipFill>
        <p:spPr>
          <a:xfrm>
            <a:off x="418450" y="1843225"/>
            <a:ext cx="5513325" cy="2711850"/>
          </a:xfrm>
          <a:prstGeom prst="rect">
            <a:avLst/>
          </a:prstGeom>
          <a:noFill/>
          <a:ln>
            <a:noFill/>
          </a:ln>
        </p:spPr>
      </p:pic>
      <p:pic>
        <p:nvPicPr>
          <p:cNvPr id="501" name="Google Shape;501;g2b700982444_0_0"/>
          <p:cNvPicPr preferRelativeResize="0"/>
          <p:nvPr/>
        </p:nvPicPr>
        <p:blipFill>
          <a:blip r:embed="rId4">
            <a:alphaModFix/>
          </a:blip>
          <a:stretch>
            <a:fillRect/>
          </a:stretch>
        </p:blipFill>
        <p:spPr>
          <a:xfrm>
            <a:off x="418450" y="4651475"/>
            <a:ext cx="5513324" cy="2142398"/>
          </a:xfrm>
          <a:prstGeom prst="rect">
            <a:avLst/>
          </a:prstGeom>
          <a:noFill/>
          <a:ln>
            <a:noFill/>
          </a:ln>
        </p:spPr>
      </p:pic>
      <p:pic>
        <p:nvPicPr>
          <p:cNvPr id="502" name="Google Shape;502;g2b700982444_0_0"/>
          <p:cNvPicPr preferRelativeResize="0"/>
          <p:nvPr/>
        </p:nvPicPr>
        <p:blipFill>
          <a:blip r:embed="rId5">
            <a:alphaModFix/>
          </a:blip>
          <a:stretch>
            <a:fillRect/>
          </a:stretch>
        </p:blipFill>
        <p:spPr>
          <a:xfrm>
            <a:off x="6316939" y="2035050"/>
            <a:ext cx="5236476" cy="3977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b700982444_0_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Programación de tareas en Windows 4</a:t>
            </a:r>
            <a:endParaRPr/>
          </a:p>
        </p:txBody>
      </p:sp>
      <p:sp>
        <p:nvSpPr>
          <p:cNvPr id="508" name="Google Shape;508;g2b700982444_0_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09" name="Google Shape;509;g2b700982444_0_8"/>
          <p:cNvPicPr preferRelativeResize="0"/>
          <p:nvPr/>
        </p:nvPicPr>
        <p:blipFill>
          <a:blip r:embed="rId3">
            <a:alphaModFix/>
          </a:blip>
          <a:stretch>
            <a:fillRect/>
          </a:stretch>
        </p:blipFill>
        <p:spPr>
          <a:xfrm>
            <a:off x="1581150" y="1547625"/>
            <a:ext cx="7593956" cy="4862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15" name="Google Shape;515;p52"/>
          <p:cNvPicPr preferRelativeResize="0"/>
          <p:nvPr>
            <p:ph idx="1" type="body"/>
          </p:nvPr>
        </p:nvPicPr>
        <p:blipFill rotWithShape="1">
          <a:blip r:embed="rId3">
            <a:alphaModFix/>
          </a:blip>
          <a:srcRect b="0" l="0" r="0" t="0"/>
          <a:stretch/>
        </p:blipFill>
        <p:spPr>
          <a:xfrm>
            <a:off x="8024958" y="1027906"/>
            <a:ext cx="3559037" cy="5073521"/>
          </a:xfrm>
          <a:prstGeom prst="rect">
            <a:avLst/>
          </a:prstGeom>
          <a:noFill/>
          <a:ln>
            <a:noFill/>
          </a:ln>
        </p:spPr>
      </p:pic>
      <p:sp>
        <p:nvSpPr>
          <p:cNvPr id="516" name="Google Shape;51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17" name="Google Shape;517;p52"/>
          <p:cNvPicPr preferRelativeResize="0"/>
          <p:nvPr/>
        </p:nvPicPr>
        <p:blipFill rotWithShape="1">
          <a:blip r:embed="rId4">
            <a:alphaModFix/>
          </a:blip>
          <a:srcRect b="0" l="0" r="0" t="0"/>
          <a:stretch/>
        </p:blipFill>
        <p:spPr>
          <a:xfrm>
            <a:off x="543339" y="362811"/>
            <a:ext cx="6713407" cy="36384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23" name="Google Shape;523;p53"/>
          <p:cNvPicPr preferRelativeResize="0"/>
          <p:nvPr/>
        </p:nvPicPr>
        <p:blipFill rotWithShape="1">
          <a:blip r:embed="rId3">
            <a:alphaModFix/>
          </a:blip>
          <a:srcRect b="0" l="0" r="0" t="0"/>
          <a:stretch/>
        </p:blipFill>
        <p:spPr>
          <a:xfrm>
            <a:off x="2714625" y="366712"/>
            <a:ext cx="6762750" cy="6124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29" name="Google Shape;529;p54"/>
          <p:cNvPicPr preferRelativeResize="0"/>
          <p:nvPr/>
        </p:nvPicPr>
        <p:blipFill rotWithShape="1">
          <a:blip r:embed="rId3">
            <a:alphaModFix/>
          </a:blip>
          <a:srcRect b="0" l="0" r="0" t="0"/>
          <a:stretch/>
        </p:blipFill>
        <p:spPr>
          <a:xfrm>
            <a:off x="2819400" y="19050"/>
            <a:ext cx="6553200" cy="6819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35" name="Google Shape;535;p55"/>
          <p:cNvPicPr preferRelativeResize="0"/>
          <p:nvPr/>
        </p:nvPicPr>
        <p:blipFill rotWithShape="1">
          <a:blip r:embed="rId3">
            <a:alphaModFix/>
          </a:blip>
          <a:srcRect b="0" l="0" r="0" t="0"/>
          <a:stretch/>
        </p:blipFill>
        <p:spPr>
          <a:xfrm>
            <a:off x="3335596" y="0"/>
            <a:ext cx="5520807"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41" name="Google Shape;541;p56"/>
          <p:cNvPicPr preferRelativeResize="0"/>
          <p:nvPr/>
        </p:nvPicPr>
        <p:blipFill rotWithShape="1">
          <a:blip r:embed="rId3">
            <a:alphaModFix/>
          </a:blip>
          <a:srcRect b="0" l="0" r="0" t="0"/>
          <a:stretch/>
        </p:blipFill>
        <p:spPr>
          <a:xfrm>
            <a:off x="3635229" y="0"/>
            <a:ext cx="4921541" cy="685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47" name="Google Shape;547;p57"/>
          <p:cNvPicPr preferRelativeResize="0"/>
          <p:nvPr/>
        </p:nvPicPr>
        <p:blipFill rotWithShape="1">
          <a:blip r:embed="rId3">
            <a:alphaModFix/>
          </a:blip>
          <a:srcRect b="0" l="0" r="0" t="0"/>
          <a:stretch/>
        </p:blipFill>
        <p:spPr>
          <a:xfrm>
            <a:off x="3850517" y="0"/>
            <a:ext cx="4490966"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Requisitos</a:t>
            </a:r>
            <a:endParaRPr/>
          </a:p>
        </p:txBody>
      </p:sp>
      <p:sp>
        <p:nvSpPr>
          <p:cNvPr id="126" name="Google Shape;126;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Arial"/>
              <a:buChar char="•"/>
            </a:pPr>
            <a:r>
              <a:rPr lang="es-ES"/>
              <a:t>Arranque seguro o SecureBoot</a:t>
            </a:r>
            <a:endParaRPr/>
          </a:p>
          <a:p>
            <a:pPr indent="-228600" lvl="0" marL="228600" rtl="0" algn="l">
              <a:lnSpc>
                <a:spcPct val="90000"/>
              </a:lnSpc>
              <a:spcBef>
                <a:spcPts val="1000"/>
              </a:spcBef>
              <a:spcAft>
                <a:spcPts val="0"/>
              </a:spcAft>
              <a:buClr>
                <a:schemeClr val="dk1"/>
              </a:buClr>
              <a:buSzPts val="2800"/>
              <a:buChar char="•"/>
            </a:pPr>
            <a:r>
              <a:rPr lang="es-ES"/>
              <a:t>Algunos procesadores compatibles</a:t>
            </a:r>
            <a:endParaRPr/>
          </a:p>
          <a:p>
            <a:pPr indent="-228600" lvl="0" marL="228600" rtl="0" algn="l">
              <a:lnSpc>
                <a:spcPct val="90000"/>
              </a:lnSpc>
              <a:spcBef>
                <a:spcPts val="1000"/>
              </a:spcBef>
              <a:spcAft>
                <a:spcPts val="0"/>
              </a:spcAft>
              <a:buClr>
                <a:schemeClr val="dk1"/>
              </a:buClr>
              <a:buSzPts val="2800"/>
              <a:buFont typeface="Arial"/>
              <a:buChar char="•"/>
            </a:pPr>
            <a:r>
              <a:rPr lang="es-ES"/>
              <a:t>TPM 2.0</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27" name="Google Shape;12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8" name="Google Shape;128;p6"/>
          <p:cNvSpPr/>
          <p:nvPr/>
        </p:nvSpPr>
        <p:spPr>
          <a:xfrm>
            <a:off x="7318248" y="2930367"/>
            <a:ext cx="2276856" cy="1417320"/>
          </a:xfrm>
          <a:prstGeom prst="wedgeEllipseCallout">
            <a:avLst>
              <a:gd fmla="val -261396" name="adj1"/>
              <a:gd fmla="val -37500" name="adj2"/>
            </a:avLst>
          </a:prstGeom>
          <a:solidFill>
            <a:schemeClr val="accent4"/>
          </a:solidFill>
          <a:ln cap="flat" cmpd="sng" w="12700">
            <a:solidFill>
              <a:srgbClr val="6B5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chemeClr val="lt1"/>
                </a:solidFill>
                <a:latin typeface="Calibri"/>
                <a:ea typeface="Calibri"/>
                <a:cs typeface="Calibri"/>
                <a:sym typeface="Calibri"/>
              </a:rPr>
              <a:t>Qué es?</a:t>
            </a:r>
            <a:endParaRPr/>
          </a:p>
        </p:txBody>
      </p:sp>
      <p:sp>
        <p:nvSpPr>
          <p:cNvPr id="129" name="Google Shape;129;p6"/>
          <p:cNvSpPr/>
          <p:nvPr/>
        </p:nvSpPr>
        <p:spPr>
          <a:xfrm>
            <a:off x="3209544" y="4527074"/>
            <a:ext cx="6656832" cy="2051431"/>
          </a:xfrm>
          <a:prstGeom prst="round2DiagRect">
            <a:avLst>
              <a:gd fmla="val 16667" name="adj1"/>
              <a:gd fmla="val 0" name="adj2"/>
            </a:avLst>
          </a:prstGeom>
          <a:solidFill>
            <a:schemeClr val="accent4"/>
          </a:solidFill>
          <a:ln cap="flat" cmpd="sng" w="12700">
            <a:solidFill>
              <a:srgbClr val="6B51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400" u="none" cap="none" strike="noStrike">
                <a:solidFill>
                  <a:schemeClr val="lt1"/>
                </a:solidFill>
                <a:latin typeface="Calibri"/>
                <a:ea typeface="Calibri"/>
                <a:cs typeface="Calibri"/>
                <a:sym typeface="Calibri"/>
              </a:rPr>
              <a:t>TPM (Trusted Platform Module), es un chip de seguridad que se instala en la placa base de un ordenador, hace funciones de criptoprocesador seguro que almacena claves de cifrado de Windows para proteger la privacidad de archivos sensibles. Puede venir instalado en estado pasivo, desactivado de fábrica, y se activa manualmente a través del software de UEFI o el sistema operativo. </a:t>
            </a:r>
            <a:endParaRPr/>
          </a:p>
          <a:p>
            <a:pPr indent="0" lvl="0" marL="0" marR="0" rtl="0" algn="ctr">
              <a:spcBef>
                <a:spcPts val="0"/>
              </a:spcBef>
              <a:spcAft>
                <a:spcPts val="0"/>
              </a:spcAft>
              <a:buNone/>
            </a:pPr>
            <a:r>
              <a:rPr b="0" i="0" lang="es-ES" sz="1400" u="none" cap="none" strike="noStrike">
                <a:solidFill>
                  <a:schemeClr val="lt1"/>
                </a:solidFill>
                <a:latin typeface="Calibri"/>
                <a:ea typeface="Calibri"/>
                <a:cs typeface="Calibri"/>
                <a:sym typeface="Calibri"/>
              </a:rPr>
              <a:t>Desde 2016, se requiere la versión 2.0 de este chip en los ordenadores con Windows, y para Windows 11 es un requisito esencial. Algunos equipos lo tienen integrado, pero otros permiten su instalación manual a través de un cabezal en la placa base.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53" name="Google Shape;553;p58"/>
          <p:cNvPicPr preferRelativeResize="0"/>
          <p:nvPr/>
        </p:nvPicPr>
        <p:blipFill rotWithShape="1">
          <a:blip r:embed="rId3">
            <a:alphaModFix/>
          </a:blip>
          <a:srcRect b="0" l="0" r="0" t="0"/>
          <a:stretch/>
        </p:blipFill>
        <p:spPr>
          <a:xfrm>
            <a:off x="2738437" y="504825"/>
            <a:ext cx="6715125" cy="58483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59" name="Google Shape;559;p59"/>
          <p:cNvPicPr preferRelativeResize="0"/>
          <p:nvPr/>
        </p:nvPicPr>
        <p:blipFill rotWithShape="1">
          <a:blip r:embed="rId3">
            <a:alphaModFix/>
          </a:blip>
          <a:srcRect b="0" l="0" r="0" t="0"/>
          <a:stretch/>
        </p:blipFill>
        <p:spPr>
          <a:xfrm>
            <a:off x="2781300" y="80962"/>
            <a:ext cx="6629400" cy="6696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65" name="Google Shape;565;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566" name="Google Shape;56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67" name="Google Shape;567;p60"/>
          <p:cNvPicPr preferRelativeResize="0"/>
          <p:nvPr/>
        </p:nvPicPr>
        <p:blipFill rotWithShape="1">
          <a:blip r:embed="rId3">
            <a:alphaModFix/>
          </a:blip>
          <a:srcRect b="0" l="0" r="0" t="0"/>
          <a:stretch/>
        </p:blipFill>
        <p:spPr>
          <a:xfrm>
            <a:off x="1933575" y="300037"/>
            <a:ext cx="8324850" cy="62579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73" name="Google Shape;573;p61"/>
          <p:cNvPicPr preferRelativeResize="0"/>
          <p:nvPr/>
        </p:nvPicPr>
        <p:blipFill rotWithShape="1">
          <a:blip r:embed="rId3">
            <a:alphaModFix/>
          </a:blip>
          <a:srcRect b="0" l="0" r="0" t="0"/>
          <a:stretch/>
        </p:blipFill>
        <p:spPr>
          <a:xfrm>
            <a:off x="2912886" y="0"/>
            <a:ext cx="6366227" cy="6858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79" name="Google Shape;579;p62"/>
          <p:cNvPicPr preferRelativeResize="0"/>
          <p:nvPr/>
        </p:nvPicPr>
        <p:blipFill rotWithShape="1">
          <a:blip r:embed="rId3">
            <a:alphaModFix/>
          </a:blip>
          <a:srcRect b="0" l="0" r="0" t="0"/>
          <a:stretch/>
        </p:blipFill>
        <p:spPr>
          <a:xfrm>
            <a:off x="3310184" y="0"/>
            <a:ext cx="5571632" cy="6858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85" name="Google Shape;585;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586" name="Google Shape;586;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87" name="Google Shape;587;p63"/>
          <p:cNvPicPr preferRelativeResize="0"/>
          <p:nvPr/>
        </p:nvPicPr>
        <p:blipFill rotWithShape="1">
          <a:blip r:embed="rId3">
            <a:alphaModFix/>
          </a:blip>
          <a:srcRect b="0" l="0" r="0" t="0"/>
          <a:stretch/>
        </p:blipFill>
        <p:spPr>
          <a:xfrm>
            <a:off x="2493693" y="0"/>
            <a:ext cx="7204614" cy="6858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93" name="Google Shape;593;p64"/>
          <p:cNvPicPr preferRelativeResize="0"/>
          <p:nvPr>
            <p:ph idx="1" type="body"/>
          </p:nvPr>
        </p:nvPicPr>
        <p:blipFill rotWithShape="1">
          <a:blip r:embed="rId3">
            <a:alphaModFix/>
          </a:blip>
          <a:srcRect b="0" l="0" r="0" t="0"/>
          <a:stretch/>
        </p:blipFill>
        <p:spPr>
          <a:xfrm>
            <a:off x="731655" y="365125"/>
            <a:ext cx="10474880" cy="5893499"/>
          </a:xfrm>
          <a:prstGeom prst="rect">
            <a:avLst/>
          </a:prstGeom>
          <a:noFill/>
          <a:ln>
            <a:noFill/>
          </a:ln>
        </p:spPr>
      </p:pic>
      <p:sp>
        <p:nvSpPr>
          <p:cNvPr id="594" name="Google Shape;594;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Más comandos</a:t>
            </a:r>
            <a:endParaRPr/>
          </a:p>
        </p:txBody>
      </p:sp>
      <p:pic>
        <p:nvPicPr>
          <p:cNvPr id="600" name="Google Shape;600;p65"/>
          <p:cNvPicPr preferRelativeResize="0"/>
          <p:nvPr>
            <p:ph idx="1" type="body"/>
          </p:nvPr>
        </p:nvPicPr>
        <p:blipFill rotWithShape="1">
          <a:blip r:embed="rId3">
            <a:alphaModFix/>
          </a:blip>
          <a:srcRect b="0" l="0" r="0" t="0"/>
          <a:stretch/>
        </p:blipFill>
        <p:spPr>
          <a:xfrm>
            <a:off x="8404983" y="1690688"/>
            <a:ext cx="1743075" cy="3800475"/>
          </a:xfrm>
          <a:prstGeom prst="rect">
            <a:avLst/>
          </a:prstGeom>
          <a:noFill/>
          <a:ln>
            <a:noFill/>
          </a:ln>
        </p:spPr>
      </p:pic>
      <p:sp>
        <p:nvSpPr>
          <p:cNvPr id="601" name="Google Shape;601;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02" name="Google Shape;602;p65"/>
          <p:cNvSpPr txBox="1"/>
          <p:nvPr/>
        </p:nvSpPr>
        <p:spPr>
          <a:xfrm>
            <a:off x="159026" y="6520070"/>
            <a:ext cx="77298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https://www.xataka.com/basics/comandos-basicos-para-dar-tus-primeros-pasos-consola-windows-cmd</a:t>
            </a:r>
            <a:endParaRPr/>
          </a:p>
        </p:txBody>
      </p:sp>
      <p:pic>
        <p:nvPicPr>
          <p:cNvPr id="603" name="Google Shape;603;p65"/>
          <p:cNvPicPr preferRelativeResize="0"/>
          <p:nvPr/>
        </p:nvPicPr>
        <p:blipFill rotWithShape="1">
          <a:blip r:embed="rId4">
            <a:alphaModFix/>
          </a:blip>
          <a:srcRect b="0" l="0" r="0" t="0"/>
          <a:stretch/>
        </p:blipFill>
        <p:spPr>
          <a:xfrm>
            <a:off x="2315403" y="1755533"/>
            <a:ext cx="1809750" cy="4429125"/>
          </a:xfrm>
          <a:prstGeom prst="rect">
            <a:avLst/>
          </a:prstGeom>
          <a:noFill/>
          <a:ln>
            <a:noFill/>
          </a:ln>
        </p:spPr>
      </p:pic>
      <p:pic>
        <p:nvPicPr>
          <p:cNvPr id="604" name="Google Shape;604;p65"/>
          <p:cNvPicPr preferRelativeResize="0"/>
          <p:nvPr/>
        </p:nvPicPr>
        <p:blipFill rotWithShape="1">
          <a:blip r:embed="rId5">
            <a:alphaModFix/>
          </a:blip>
          <a:srcRect b="0" l="0" r="0" t="0"/>
          <a:stretch/>
        </p:blipFill>
        <p:spPr>
          <a:xfrm>
            <a:off x="5153025" y="1598613"/>
            <a:ext cx="1885950" cy="44767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Reflexiones finales…</a:t>
            </a:r>
            <a:endParaRPr/>
          </a:p>
        </p:txBody>
      </p:sp>
      <p:sp>
        <p:nvSpPr>
          <p:cNvPr id="610" name="Google Shape;610;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611" name="Google Shape;611;p66"/>
          <p:cNvPicPr preferRelativeResize="0"/>
          <p:nvPr/>
        </p:nvPicPr>
        <p:blipFill rotWithShape="1">
          <a:blip r:embed="rId3">
            <a:alphaModFix/>
          </a:blip>
          <a:srcRect b="0" l="0" r="0" t="0"/>
          <a:stretch/>
        </p:blipFill>
        <p:spPr>
          <a:xfrm>
            <a:off x="2429860" y="1488218"/>
            <a:ext cx="7552340" cy="50706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Requisitos: TPM</a:t>
            </a:r>
            <a:endParaRPr/>
          </a:p>
        </p:txBody>
      </p:sp>
      <p:sp>
        <p:nvSpPr>
          <p:cNvPr id="135" name="Google Shape;135;p7"/>
          <p:cNvSpPr txBox="1"/>
          <p:nvPr>
            <p:ph idx="1" type="body"/>
          </p:nvPr>
        </p:nvSpPr>
        <p:spPr>
          <a:xfrm>
            <a:off x="2127504" y="1635959"/>
            <a:ext cx="6376416" cy="5403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s-ES">
                <a:latin typeface="Courier New"/>
                <a:ea typeface="Courier New"/>
                <a:cs typeface="Courier New"/>
                <a:sym typeface="Courier New"/>
              </a:rPr>
              <a:t>&gt; tpm.msc      PS&gt; get-tpm</a:t>
            </a:r>
            <a:endParaRPr>
              <a:latin typeface="Courier New"/>
              <a:ea typeface="Courier New"/>
              <a:cs typeface="Courier New"/>
              <a:sym typeface="Courier New"/>
            </a:endParaRPr>
          </a:p>
        </p:txBody>
      </p:sp>
      <p:sp>
        <p:nvSpPr>
          <p:cNvPr id="136" name="Google Shape;13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37" name="Google Shape;137;p7"/>
          <p:cNvPicPr preferRelativeResize="0"/>
          <p:nvPr/>
        </p:nvPicPr>
        <p:blipFill rotWithShape="1">
          <a:blip r:embed="rId3">
            <a:alphaModFix/>
          </a:blip>
          <a:srcRect b="0" l="0" r="0" t="0"/>
          <a:stretch/>
        </p:blipFill>
        <p:spPr>
          <a:xfrm>
            <a:off x="838200" y="2428794"/>
            <a:ext cx="9781032" cy="42926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Requisitos: TPM</a:t>
            </a:r>
            <a:endParaRPr/>
          </a:p>
        </p:txBody>
      </p:sp>
      <p:sp>
        <p:nvSpPr>
          <p:cNvPr id="143" name="Google Shape;14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44" name="Google Shape;144;p8"/>
          <p:cNvPicPr preferRelativeResize="0"/>
          <p:nvPr>
            <p:ph idx="1" type="body"/>
          </p:nvPr>
        </p:nvPicPr>
        <p:blipFill rotWithShape="1">
          <a:blip r:embed="rId3">
            <a:alphaModFix/>
          </a:blip>
          <a:srcRect b="0" l="0" r="0" t="0"/>
          <a:stretch/>
        </p:blipFill>
        <p:spPr>
          <a:xfrm>
            <a:off x="768097" y="1534579"/>
            <a:ext cx="6333130" cy="4921085"/>
          </a:xfrm>
          <a:prstGeom prst="rect">
            <a:avLst/>
          </a:prstGeom>
          <a:noFill/>
          <a:ln>
            <a:noFill/>
          </a:ln>
        </p:spPr>
      </p:pic>
      <p:sp>
        <p:nvSpPr>
          <p:cNvPr id="145" name="Google Shape;145;p8"/>
          <p:cNvSpPr txBox="1"/>
          <p:nvPr/>
        </p:nvSpPr>
        <p:spPr>
          <a:xfrm>
            <a:off x="192024" y="6455664"/>
            <a:ext cx="786599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400" u="none" cap="none" strike="noStrike">
                <a:solidFill>
                  <a:schemeClr val="dk1"/>
                </a:solidFill>
                <a:latin typeface="Calibri"/>
                <a:ea typeface="Calibri"/>
                <a:cs typeface="Calibri"/>
                <a:sym typeface="Calibri"/>
              </a:rPr>
              <a:t>https://support.microsoft.com/es-es/topic/-qu%C3%A9-es-tpm-705f241d-025d-4470-80c5-4feeb24fa1ee</a:t>
            </a:r>
            <a:endParaRPr/>
          </a:p>
        </p:txBody>
      </p:sp>
      <p:pic>
        <p:nvPicPr>
          <p:cNvPr id="146" name="Google Shape;146;p8"/>
          <p:cNvPicPr preferRelativeResize="0"/>
          <p:nvPr/>
        </p:nvPicPr>
        <p:blipFill rotWithShape="1">
          <a:blip r:embed="rId4">
            <a:alphaModFix/>
          </a:blip>
          <a:srcRect b="0" l="0" r="0" t="0"/>
          <a:stretch/>
        </p:blipFill>
        <p:spPr>
          <a:xfrm>
            <a:off x="7171604" y="475488"/>
            <a:ext cx="4334934" cy="41557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ES"/>
              <a:t>Requisitors: PC Health Check</a:t>
            </a:r>
            <a:endParaRPr/>
          </a:p>
        </p:txBody>
      </p:sp>
      <p:sp>
        <p:nvSpPr>
          <p:cNvPr id="152" name="Google Shape;15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53" name="Google Shape;153;p9"/>
          <p:cNvPicPr preferRelativeResize="0"/>
          <p:nvPr/>
        </p:nvPicPr>
        <p:blipFill rotWithShape="1">
          <a:blip r:embed="rId3">
            <a:alphaModFix/>
          </a:blip>
          <a:srcRect b="0" l="0" r="0" t="0"/>
          <a:stretch/>
        </p:blipFill>
        <p:spPr>
          <a:xfrm>
            <a:off x="4138612" y="1495806"/>
            <a:ext cx="5471237" cy="4631626"/>
          </a:xfrm>
          <a:prstGeom prst="rect">
            <a:avLst/>
          </a:prstGeom>
          <a:noFill/>
          <a:ln>
            <a:noFill/>
          </a:ln>
        </p:spPr>
      </p:pic>
      <p:sp>
        <p:nvSpPr>
          <p:cNvPr id="154" name="Google Shape;154;p9"/>
          <p:cNvSpPr txBox="1"/>
          <p:nvPr/>
        </p:nvSpPr>
        <p:spPr>
          <a:xfrm>
            <a:off x="73152" y="6574853"/>
            <a:ext cx="942924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alibri"/>
                <a:ea typeface="Calibri"/>
                <a:cs typeface="Calibri"/>
                <a:sym typeface="Calibri"/>
              </a:rPr>
              <a:t>https://support.microsoft.com/en-us/windows/how-to-use-the-pc-health-check-app-9c8abd9b-03ba-4e67-81ef-36f37caa7844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2023-09-24T23:38:42Z</dcterms:created>
  <dc:creator>mario rgzprz</dc:creator>
</cp:coreProperties>
</file>